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  <p:sldMasterId id="2147483816" r:id="rId2"/>
  </p:sldMasterIdLst>
  <p:notesMasterIdLst>
    <p:notesMasterId r:id="rId14"/>
  </p:notesMasterIdLst>
  <p:handoutMasterIdLst>
    <p:handoutMasterId r:id="rId15"/>
  </p:handoutMasterIdLst>
  <p:sldIdLst>
    <p:sldId id="400" r:id="rId3"/>
    <p:sldId id="416" r:id="rId4"/>
    <p:sldId id="417" r:id="rId5"/>
    <p:sldId id="418" r:id="rId6"/>
    <p:sldId id="425" r:id="rId7"/>
    <p:sldId id="424" r:id="rId8"/>
    <p:sldId id="426" r:id="rId9"/>
    <p:sldId id="420" r:id="rId10"/>
    <p:sldId id="422" r:id="rId11"/>
    <p:sldId id="427" r:id="rId12"/>
    <p:sldId id="404" r:id="rId13"/>
  </p:sldIdLst>
  <p:sldSz cx="12192000" cy="6858000"/>
  <p:notesSz cx="6858000" cy="9926638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1905B"/>
    <a:srgbClr val="FF0000"/>
    <a:srgbClr val="33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531" autoAdjust="0"/>
    <p:restoredTop sz="94612" autoAdjust="0"/>
  </p:normalViewPr>
  <p:slideViewPr>
    <p:cSldViewPr>
      <p:cViewPr varScale="1">
        <p:scale>
          <a:sx n="69" d="100"/>
          <a:sy n="69" d="100"/>
        </p:scale>
        <p:origin x="942" y="-24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72005" cy="495793"/>
          </a:xfrm>
          <a:prstGeom prst="rect">
            <a:avLst/>
          </a:prstGeom>
        </p:spPr>
        <p:txBody>
          <a:bodyPr vert="horz" lIns="87947" tIns="43973" rIns="87947" bIns="43973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84463" y="2"/>
            <a:ext cx="2972005" cy="495793"/>
          </a:xfrm>
          <a:prstGeom prst="rect">
            <a:avLst/>
          </a:prstGeom>
        </p:spPr>
        <p:txBody>
          <a:bodyPr vert="horz" lIns="87947" tIns="43973" rIns="87947" bIns="43973" rtlCol="0"/>
          <a:lstStyle>
            <a:lvl1pPr algn="r">
              <a:defRPr sz="1200"/>
            </a:lvl1pPr>
          </a:lstStyle>
          <a:p>
            <a:fld id="{A698FF39-A3BF-4A4B-8B56-E0085F3D056D}" type="datetimeFigureOut">
              <a:rPr lang="de-DE" smtClean="0"/>
              <a:t>25.09.2020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9429306"/>
            <a:ext cx="2972005" cy="495793"/>
          </a:xfrm>
          <a:prstGeom prst="rect">
            <a:avLst/>
          </a:prstGeom>
        </p:spPr>
        <p:txBody>
          <a:bodyPr vert="horz" lIns="87947" tIns="43973" rIns="87947" bIns="43973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84463" y="9429306"/>
            <a:ext cx="2972005" cy="495793"/>
          </a:xfrm>
          <a:prstGeom prst="rect">
            <a:avLst/>
          </a:prstGeom>
        </p:spPr>
        <p:txBody>
          <a:bodyPr vert="horz" lIns="87947" tIns="43973" rIns="87947" bIns="43973" rtlCol="0" anchor="b"/>
          <a:lstStyle>
            <a:lvl1pPr algn="r">
              <a:defRPr sz="1200"/>
            </a:lvl1pPr>
          </a:lstStyle>
          <a:p>
            <a:fld id="{DF3DFDB3-29DD-47A5-BD0D-3AD6DA9F416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4336236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71800" cy="496332"/>
          </a:xfrm>
          <a:prstGeom prst="rect">
            <a:avLst/>
          </a:prstGeom>
        </p:spPr>
        <p:txBody>
          <a:bodyPr vert="horz" lIns="95264" tIns="47632" rIns="95264" bIns="47632" rtlCol="0"/>
          <a:lstStyle>
            <a:lvl1pPr algn="l">
              <a:defRPr sz="13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5" y="1"/>
            <a:ext cx="2971800" cy="496332"/>
          </a:xfrm>
          <a:prstGeom prst="rect">
            <a:avLst/>
          </a:prstGeom>
        </p:spPr>
        <p:txBody>
          <a:bodyPr vert="horz" lIns="95264" tIns="47632" rIns="95264" bIns="47632" rtlCol="0"/>
          <a:lstStyle>
            <a:lvl1pPr algn="r">
              <a:defRPr sz="1300"/>
            </a:lvl1pPr>
          </a:lstStyle>
          <a:p>
            <a:fld id="{6979EFFE-146D-4783-A100-84FB8BC4F849}" type="datetimeFigureOut">
              <a:rPr lang="de-DE" smtClean="0"/>
              <a:t>25.09.2020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20650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264" tIns="47632" rIns="95264" bIns="47632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1" y="4715153"/>
            <a:ext cx="5486400" cy="4466988"/>
          </a:xfrm>
          <a:prstGeom prst="rect">
            <a:avLst/>
          </a:prstGeom>
        </p:spPr>
        <p:txBody>
          <a:bodyPr vert="horz" lIns="95264" tIns="47632" rIns="95264" bIns="47632" rtlCol="0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971800" cy="496332"/>
          </a:xfrm>
          <a:prstGeom prst="rect">
            <a:avLst/>
          </a:prstGeom>
        </p:spPr>
        <p:txBody>
          <a:bodyPr vert="horz" lIns="95264" tIns="47632" rIns="95264" bIns="47632" rtlCol="0" anchor="b"/>
          <a:lstStyle>
            <a:lvl1pPr algn="l">
              <a:defRPr sz="13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5" y="9428584"/>
            <a:ext cx="2971800" cy="496332"/>
          </a:xfrm>
          <a:prstGeom prst="rect">
            <a:avLst/>
          </a:prstGeom>
        </p:spPr>
        <p:txBody>
          <a:bodyPr vert="horz" lIns="95264" tIns="47632" rIns="95264" bIns="47632" rtlCol="0" anchor="b"/>
          <a:lstStyle>
            <a:lvl1pPr algn="r">
              <a:defRPr sz="1300"/>
            </a:lvl1pPr>
          </a:lstStyle>
          <a:p>
            <a:fld id="{FC00D6B6-55F0-4492-9E02-60882999BAB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017221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120650" y="744538"/>
            <a:ext cx="6616700" cy="3722687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00D6B6-55F0-4492-9E02-60882999BABC}" type="slidenum">
              <a:rPr lang="de-DE" smtClean="0"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866356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120650" y="744538"/>
            <a:ext cx="6616700" cy="3722687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00D6B6-55F0-4492-9E02-60882999BABC}" type="slidenum">
              <a:rPr lang="de-DE" smtClean="0"/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994324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120650" y="744538"/>
            <a:ext cx="6616700" cy="3722687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00D6B6-55F0-4492-9E02-60882999BABC}" type="slidenum">
              <a:rPr lang="de-DE" smtClean="0"/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808343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120650" y="744538"/>
            <a:ext cx="6616700" cy="3722687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00D6B6-55F0-4492-9E02-60882999BABC}" type="slidenum">
              <a:rPr lang="de-DE" smtClean="0"/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272573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120650" y="744538"/>
            <a:ext cx="6616700" cy="3722687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00D6B6-55F0-4492-9E02-60882999BABC}" type="slidenum">
              <a:rPr lang="de-DE" smtClean="0"/>
              <a:t>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32388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120650" y="744538"/>
            <a:ext cx="6616700" cy="3722687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00D6B6-55F0-4492-9E02-60882999BABC}" type="slidenum">
              <a:rPr lang="de-DE" smtClean="0"/>
              <a:t>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006860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120650" y="744538"/>
            <a:ext cx="6616700" cy="3722687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00D6B6-55F0-4492-9E02-60882999BABC}" type="slidenum">
              <a:rPr lang="de-DE" smtClean="0"/>
              <a:t>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334687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120650" y="744538"/>
            <a:ext cx="6616700" cy="3722687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00D6B6-55F0-4492-9E02-60882999BABC}" type="slidenum">
              <a:rPr lang="de-DE" smtClean="0"/>
              <a:t>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283171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120650" y="744538"/>
            <a:ext cx="6616700" cy="3722687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00D6B6-55F0-4492-9E02-60882999BABC}" type="slidenum">
              <a:rPr lang="de-DE" smtClean="0"/>
              <a:t>9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23241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120650" y="744538"/>
            <a:ext cx="6616700" cy="3722687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00D6B6-55F0-4492-9E02-60882999BABC}" type="slidenum">
              <a:rPr lang="de-DE" smtClean="0"/>
              <a:t>10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150107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120650" y="744538"/>
            <a:ext cx="6616700" cy="3722687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00D6B6-55F0-4492-9E02-60882999BABC}" type="slidenum">
              <a:rPr lang="de-DE" smtClean="0"/>
              <a:t>11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866356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el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7" name="Untertitel 16"/>
          <p:cNvSpPr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de-DE" smtClean="0"/>
              <a:t>Formatvorlage des Untertitelmasters durch Klicken bearbeiten</a:t>
            </a:r>
            <a:endParaRPr kumimoji="0" lang="en-US"/>
          </a:p>
        </p:txBody>
      </p:sp>
      <p:sp>
        <p:nvSpPr>
          <p:cNvPr id="30" name="Datumsplatzhalt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4A78F-F5EA-45DE-8F24-AA4719DC4015}" type="datetime1">
              <a:rPr lang="de-DE" smtClean="0"/>
              <a:t>25.09.2020</a:t>
            </a:fld>
            <a:endParaRPr lang="de-DE"/>
          </a:p>
        </p:txBody>
      </p:sp>
      <p:sp>
        <p:nvSpPr>
          <p:cNvPr id="19" name="Fußzeilenplatzhalt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27" name="Foliennummernplatzhalt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5CDCD-089D-45ED-BBA6-20DF99CCDD28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A603F-22C9-48E4-AE8E-53B304F89448}" type="datetime1">
              <a:rPr lang="de-DE" smtClean="0"/>
              <a:t>25.09.2020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5CDCD-089D-45ED-BBA6-20DF99CCDD28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07136" y="1316736"/>
            <a:ext cx="103632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07136" y="2704664"/>
            <a:ext cx="103632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4C30B-7E42-4694-8F4D-47562F2A0AC9}" type="datetime1">
              <a:rPr lang="de-DE" smtClean="0"/>
              <a:t>25.09.2020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5CDCD-089D-45ED-BBA6-20DF99CCDD28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DDB05-6B4B-46D3-A417-9C3EBC2A9ECC}" type="datetime1">
              <a:rPr lang="de-DE" smtClean="0"/>
              <a:t>25.09.2020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5CDCD-089D-45ED-BBA6-20DF99CCDD28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3"/>
          </p:nvPr>
        </p:nvSpPr>
        <p:spPr>
          <a:xfrm>
            <a:off x="6193369" y="1859760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5" name="Inhaltsplatzhalter 4"/>
          <p:cNvSpPr>
            <a:spLocks noGrp="1"/>
          </p:cNvSpPr>
          <p:nvPr>
            <p:ph sz="quarter" idx="2"/>
          </p:nvPr>
        </p:nvSpPr>
        <p:spPr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93369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2AD0A-E340-4345-A45A-B2FB40190844}" type="datetime1">
              <a:rPr lang="de-DE" smtClean="0"/>
              <a:t>25.09.2020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5CDCD-089D-45ED-BBA6-20DF99CCDD28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C899C-938C-40FD-B3CA-21F81C61095C}" type="datetime1">
              <a:rPr lang="de-DE" smtClean="0"/>
              <a:t>25.09.2020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5CDCD-089D-45ED-BBA6-20DF99CCDD28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06591-C22C-4EB6-B940-AAF200AD1562}" type="datetime1">
              <a:rPr lang="de-DE" smtClean="0"/>
              <a:t>25.09.2020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5CDCD-089D-45ED-BBA6-20DF99CCDD28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1"/>
          </p:nvPr>
        </p:nvSpPr>
        <p:spPr>
          <a:xfrm>
            <a:off x="4766735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295C3-AFEC-49D9-AF70-6B3C5C4C56AB}" type="datetime1">
              <a:rPr lang="de-DE" smtClean="0"/>
              <a:t>25.09.2020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5CDCD-089D-45ED-BBA6-20DF99CCDD28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ine Ecke des Rechtecks schneiden und abrunden 8"/>
          <p:cNvSpPr/>
          <p:nvPr/>
        </p:nvSpPr>
        <p:spPr>
          <a:xfrm rot="420000" flipV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2" name="Rechtwinkliges Dreieck 11"/>
          <p:cNvSpPr/>
          <p:nvPr/>
        </p:nvSpPr>
        <p:spPr>
          <a:xfrm rot="420000" flipV="1">
            <a:off x="10672179" y="5359769"/>
            <a:ext cx="207264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12800" y="1176999"/>
            <a:ext cx="2950464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45FB7-4519-4405-9B6B-427F88024676}" type="datetime1">
              <a:rPr lang="de-DE" smtClean="0"/>
              <a:t>25.09.2020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10769600" y="6356353"/>
            <a:ext cx="812800" cy="365125"/>
          </a:xfrm>
        </p:spPr>
        <p:txBody>
          <a:bodyPr/>
          <a:lstStyle/>
          <a:p>
            <a:fld id="{32D5CDCD-089D-45ED-BBA6-20DF99CCDD28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de-DE" smtClean="0"/>
              <a:t>Bild durch Klicken auf Symbol hinzufügen</a:t>
            </a:r>
            <a:endParaRPr kumimoji="0" lang="en-US" dirty="0"/>
          </a:p>
        </p:txBody>
      </p:sp>
      <p:sp>
        <p:nvSpPr>
          <p:cNvPr id="10" name="Freihandform 9"/>
          <p:cNvSpPr>
            <a:spLocks/>
          </p:cNvSpPr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ihandform 10"/>
          <p:cNvSpPr>
            <a:spLocks/>
          </p:cNvSpPr>
          <p:nvPr/>
        </p:nvSpPr>
        <p:spPr bwMode="auto">
          <a:xfrm flipV="1">
            <a:off x="5842000" y="6219828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CDDCD-6525-48FD-9CC7-F2820A4C5019}" type="datetime1">
              <a:rPr lang="de-DE" smtClean="0"/>
              <a:t>25.09.2020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5CDCD-089D-45ED-BBA6-20DF99CCDD28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839200" y="914402"/>
            <a:ext cx="2743200" cy="5211763"/>
          </a:xfrm>
        </p:spPr>
        <p:txBody>
          <a:bodyPr vert="eaVert"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609600" y="914402"/>
            <a:ext cx="8026400" cy="5211763"/>
          </a:xfrm>
        </p:spPr>
        <p:txBody>
          <a:bodyPr vert="eaVert"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6FD88-478B-4D18-A43C-CDFA93CBB85E}" type="datetime1">
              <a:rPr lang="de-DE" smtClean="0"/>
              <a:t>25.09.2020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5CDCD-089D-45ED-BBA6-20DF99CCDD28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-7816" y="20638"/>
            <a:ext cx="12192000" cy="6858000"/>
            <a:chOff x="0" y="0"/>
            <a:chExt cx="5760" cy="4320"/>
          </a:xfrm>
        </p:grpSpPr>
        <p:sp>
          <p:nvSpPr>
            <p:cNvPr id="4" name="Freeform 3"/>
            <p:cNvSpPr>
              <a:spLocks/>
            </p:cNvSpPr>
            <p:nvPr userDrawn="1"/>
          </p:nvSpPr>
          <p:spPr bwMode="hidden">
            <a:xfrm>
              <a:off x="0" y="3072"/>
              <a:ext cx="5760" cy="1248"/>
            </a:xfrm>
            <a:custGeom>
              <a:avLst/>
              <a:gdLst/>
              <a:ahLst/>
              <a:cxnLst>
                <a:cxn ang="0">
                  <a:pos x="6027" y="2296"/>
                </a:cxn>
                <a:cxn ang="0">
                  <a:pos x="0" y="2296"/>
                </a:cxn>
                <a:cxn ang="0">
                  <a:pos x="0" y="0"/>
                </a:cxn>
                <a:cxn ang="0">
                  <a:pos x="6027" y="0"/>
                </a:cxn>
                <a:cxn ang="0">
                  <a:pos x="6027" y="2296"/>
                </a:cxn>
                <a:cxn ang="0">
                  <a:pos x="6027" y="2296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de-DE" sz="1800">
                <a:solidFill>
                  <a:srgbClr val="FFFFFF"/>
                </a:solidFill>
                <a:latin typeface="Arial" charset="0"/>
              </a:endParaRPr>
            </a:p>
          </p:txBody>
        </p:sp>
        <p:sp>
          <p:nvSpPr>
            <p:cNvPr id="5" name="Freeform 4"/>
            <p:cNvSpPr>
              <a:spLocks/>
            </p:cNvSpPr>
            <p:nvPr userDrawn="1"/>
          </p:nvSpPr>
          <p:spPr bwMode="hidden">
            <a:xfrm>
              <a:off x="0" y="0"/>
              <a:ext cx="5760" cy="3072"/>
            </a:xfrm>
            <a:custGeom>
              <a:avLst/>
              <a:gdLst/>
              <a:ahLst/>
              <a:cxnLst>
                <a:cxn ang="0">
                  <a:pos x="6027" y="2296"/>
                </a:cxn>
                <a:cxn ang="0">
                  <a:pos x="0" y="2296"/>
                </a:cxn>
                <a:cxn ang="0">
                  <a:pos x="0" y="0"/>
                </a:cxn>
                <a:cxn ang="0">
                  <a:pos x="6027" y="0"/>
                </a:cxn>
                <a:cxn ang="0">
                  <a:pos x="6027" y="2296"/>
                </a:cxn>
                <a:cxn ang="0">
                  <a:pos x="6027" y="2296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de-DE" sz="1800">
                <a:solidFill>
                  <a:srgbClr val="FFFFFF"/>
                </a:solidFill>
                <a:latin typeface="Arial" charset="0"/>
              </a:endParaRPr>
            </a:p>
          </p:txBody>
        </p:sp>
      </p:grpSp>
      <p:grpSp>
        <p:nvGrpSpPr>
          <p:cNvPr id="6" name="Group 10"/>
          <p:cNvGrpSpPr>
            <a:grpSpLocks/>
          </p:cNvGrpSpPr>
          <p:nvPr userDrawn="1"/>
        </p:nvGrpSpPr>
        <p:grpSpPr bwMode="auto">
          <a:xfrm>
            <a:off x="0" y="0"/>
            <a:ext cx="12192000" cy="6858000"/>
            <a:chOff x="0" y="0"/>
            <a:chExt cx="5760" cy="4320"/>
          </a:xfrm>
        </p:grpSpPr>
        <p:sp>
          <p:nvSpPr>
            <p:cNvPr id="7" name="Freeform 11"/>
            <p:cNvSpPr>
              <a:spLocks/>
            </p:cNvSpPr>
            <p:nvPr userDrawn="1"/>
          </p:nvSpPr>
          <p:spPr bwMode="hidden">
            <a:xfrm>
              <a:off x="0" y="3072"/>
              <a:ext cx="5760" cy="1248"/>
            </a:xfrm>
            <a:custGeom>
              <a:avLst/>
              <a:gdLst/>
              <a:ahLst/>
              <a:cxnLst>
                <a:cxn ang="0">
                  <a:pos x="6027" y="2296"/>
                </a:cxn>
                <a:cxn ang="0">
                  <a:pos x="0" y="2296"/>
                </a:cxn>
                <a:cxn ang="0">
                  <a:pos x="0" y="0"/>
                </a:cxn>
                <a:cxn ang="0">
                  <a:pos x="6027" y="0"/>
                </a:cxn>
                <a:cxn ang="0">
                  <a:pos x="6027" y="2296"/>
                </a:cxn>
                <a:cxn ang="0">
                  <a:pos x="6027" y="2296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de-DE" sz="1800">
                <a:solidFill>
                  <a:srgbClr val="FFFFFF"/>
                </a:solidFill>
                <a:latin typeface="Arial" charset="0"/>
              </a:endParaRPr>
            </a:p>
          </p:txBody>
        </p:sp>
        <p:sp>
          <p:nvSpPr>
            <p:cNvPr id="8" name="Freeform 12"/>
            <p:cNvSpPr>
              <a:spLocks/>
            </p:cNvSpPr>
            <p:nvPr userDrawn="1"/>
          </p:nvSpPr>
          <p:spPr bwMode="hidden">
            <a:xfrm>
              <a:off x="0" y="0"/>
              <a:ext cx="5760" cy="3072"/>
            </a:xfrm>
            <a:custGeom>
              <a:avLst/>
              <a:gdLst/>
              <a:ahLst/>
              <a:cxnLst>
                <a:cxn ang="0">
                  <a:pos x="6027" y="2296"/>
                </a:cxn>
                <a:cxn ang="0">
                  <a:pos x="0" y="2296"/>
                </a:cxn>
                <a:cxn ang="0">
                  <a:pos x="0" y="0"/>
                </a:cxn>
                <a:cxn ang="0">
                  <a:pos x="6027" y="0"/>
                </a:cxn>
                <a:cxn ang="0">
                  <a:pos x="6027" y="2296"/>
                </a:cxn>
                <a:cxn ang="0">
                  <a:pos x="6027" y="2296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de-DE" sz="1800">
                <a:solidFill>
                  <a:srgbClr val="FFFFFF"/>
                </a:solidFill>
                <a:latin typeface="Arial" charset="0"/>
              </a:endParaRPr>
            </a:p>
          </p:txBody>
        </p:sp>
      </p:grpSp>
      <p:pic>
        <p:nvPicPr>
          <p:cNvPr id="9" name="Picture 13" descr="Rathaus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18000" contrast="-100000"/>
          </a:blip>
          <a:srcRect/>
          <a:stretch>
            <a:fillRect/>
          </a:stretch>
        </p:blipFill>
        <p:spPr bwMode="auto">
          <a:xfrm>
            <a:off x="898772" y="2424123"/>
            <a:ext cx="10607432" cy="412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65" name="Rectangle 5"/>
          <p:cNvSpPr>
            <a:spLocks noGrp="1" noChangeArrowheads="1"/>
          </p:cNvSpPr>
          <p:nvPr>
            <p:ph type="ctrTitle" sz="quarter"/>
          </p:nvPr>
        </p:nvSpPr>
        <p:spPr>
          <a:xfrm>
            <a:off x="574431" y="685810"/>
            <a:ext cx="10972800" cy="1736725"/>
          </a:xfrm>
        </p:spPr>
        <p:txBody>
          <a:bodyPr/>
          <a:lstStyle>
            <a:lvl1pPr algn="ctr">
              <a:defRPr sz="36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10" name="Rectangle 6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AF378E-0557-429D-9945-5CD67394E07A}" type="datetime1">
              <a:rPr lang="de-DE" smtClean="0">
                <a:solidFill>
                  <a:srgbClr val="FFFFFF"/>
                </a:solidFill>
              </a:rPr>
              <a:t>25.09.2020</a:t>
            </a:fld>
            <a:endParaRPr lang="de-DE">
              <a:solidFill>
                <a:srgbClr val="FFFFFF"/>
              </a:solidFill>
            </a:endParaRPr>
          </a:p>
        </p:txBody>
      </p:sp>
      <p:sp>
        <p:nvSpPr>
          <p:cNvPr id="11" name="Rectangle 7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5F8C95-3B3D-4272-97ED-0315BD1D903F}" type="slidenum">
              <a:rPr lang="de-D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FFFFFF"/>
              </a:solidFill>
            </a:endParaRPr>
          </a:p>
        </p:txBody>
      </p:sp>
      <p:sp>
        <p:nvSpPr>
          <p:cNvPr id="12" name="Rectangle 8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5072181"/>
      </p:ext>
    </p:extLst>
  </p:cSld>
  <p:clrMapOvr>
    <a:masterClrMapping/>
  </p:clrMapOvr>
  <p:transition>
    <p:zo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9500B0-933A-44C4-9D10-865AA5B40C4C}" type="datetime1">
              <a:rPr lang="de-DE" smtClean="0">
                <a:solidFill>
                  <a:srgbClr val="FFFFFF"/>
                </a:solidFill>
              </a:rPr>
              <a:t>25.09.2020</a:t>
            </a:fld>
            <a:endParaRPr lang="de-DE">
              <a:solidFill>
                <a:srgbClr val="FFFFFF"/>
              </a:solidFill>
            </a:endParaRPr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FFFFFF"/>
              </a:solidFill>
            </a:endParaRPr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24C00A-4333-44CE-8BC9-D2A23B459AAB}" type="slidenum">
              <a:rPr lang="de-D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2223835"/>
      </p:ext>
    </p:extLst>
  </p:cSld>
  <p:clrMapOvr>
    <a:masterClrMapping/>
  </p:clrMapOvr>
  <p:transition>
    <p:zo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963247" y="440691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963247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FF19D-642D-4B1C-B919-8F6F17F39CC7}" type="datetime1">
              <a:rPr lang="de-DE" smtClean="0">
                <a:solidFill>
                  <a:srgbClr val="FFFFFF"/>
                </a:solidFill>
              </a:rPr>
              <a:t>25.09.2020</a:t>
            </a:fld>
            <a:endParaRPr lang="de-DE">
              <a:solidFill>
                <a:srgbClr val="FFFFFF"/>
              </a:solidFill>
            </a:endParaRPr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FFFFFF"/>
              </a:solidFill>
            </a:endParaRPr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C321FA-C731-4552-877F-243EFE0BC56D}" type="slidenum">
              <a:rPr lang="de-D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1315597"/>
      </p:ext>
    </p:extLst>
  </p:cSld>
  <p:clrMapOvr>
    <a:masterClrMapping/>
  </p:clrMapOvr>
  <p:transition>
    <p:zo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609604" y="876303"/>
            <a:ext cx="5392616" cy="55340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89784" y="876303"/>
            <a:ext cx="5392616" cy="55340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1DC146-0015-4331-97B4-AAE87B756A34}" type="datetime1">
              <a:rPr lang="de-DE" smtClean="0">
                <a:solidFill>
                  <a:srgbClr val="FFFFFF"/>
                </a:solidFill>
              </a:rPr>
              <a:t>25.09.2020</a:t>
            </a:fld>
            <a:endParaRPr lang="de-DE">
              <a:solidFill>
                <a:srgbClr val="FFFFFF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FFFFFF"/>
              </a:solidFill>
            </a:endParaRPr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101B4A-E93C-4FBD-A847-839C4B7DC8FF}" type="slidenum">
              <a:rPr lang="de-D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9919784"/>
      </p:ext>
    </p:extLst>
  </p:cSld>
  <p:clrMapOvr>
    <a:masterClrMapping/>
  </p:clrMapOvr>
  <p:transition>
    <p:zo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75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75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93699" y="1535113"/>
            <a:ext cx="538870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93699" y="2174875"/>
            <a:ext cx="538870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AC35DD-07B9-44B9-BE12-FF74ECCEF550}" type="datetime1">
              <a:rPr lang="de-DE" smtClean="0">
                <a:solidFill>
                  <a:srgbClr val="FFFFFF"/>
                </a:solidFill>
              </a:rPr>
              <a:t>25.09.2020</a:t>
            </a:fld>
            <a:endParaRPr lang="de-DE">
              <a:solidFill>
                <a:srgbClr val="FFFFFF"/>
              </a:solidFill>
            </a:endParaRPr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FFFFFF"/>
              </a:solidFill>
            </a:endParaRPr>
          </a:p>
        </p:txBody>
      </p:sp>
      <p:sp>
        <p:nvSpPr>
          <p:cNvPr id="9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82D4BD-8DE7-4604-9270-881D5487707A}" type="slidenum">
              <a:rPr lang="de-D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4092542"/>
      </p:ext>
    </p:extLst>
  </p:cSld>
  <p:clrMapOvr>
    <a:masterClrMapping/>
  </p:clrMapOvr>
  <p:transition>
    <p:zo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02EFC6-784C-4ECF-88B9-D105AF99D2D3}" type="datetime1">
              <a:rPr lang="de-DE" smtClean="0">
                <a:solidFill>
                  <a:srgbClr val="FFFFFF"/>
                </a:solidFill>
              </a:rPr>
              <a:t>25.09.2020</a:t>
            </a:fld>
            <a:endParaRPr lang="de-DE">
              <a:solidFill>
                <a:srgbClr val="FFFFFF"/>
              </a:solidFill>
            </a:endParaRPr>
          </a:p>
        </p:txBody>
      </p:sp>
      <p:sp>
        <p:nvSpPr>
          <p:cNvPr id="4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FFFFFF"/>
              </a:solidFill>
            </a:endParaRP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46A6CA-9F27-4330-9B17-7C35A11C3716}" type="slidenum">
              <a:rPr lang="de-D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3933202"/>
      </p:ext>
    </p:extLst>
  </p:cSld>
  <p:clrMapOvr>
    <a:masterClrMapping/>
  </p:clrMapOvr>
  <p:transition>
    <p:zo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971768-D536-4D39-BE31-B9ECFE726E23}" type="datetime1">
              <a:rPr lang="de-DE" smtClean="0">
                <a:solidFill>
                  <a:srgbClr val="FFFFFF"/>
                </a:solidFill>
              </a:rPr>
              <a:t>25.09.2020</a:t>
            </a:fld>
            <a:endParaRPr lang="de-DE">
              <a:solidFill>
                <a:srgbClr val="FFFFFF"/>
              </a:solidFill>
            </a:endParaRPr>
          </a:p>
        </p:txBody>
      </p:sp>
      <p:sp>
        <p:nvSpPr>
          <p:cNvPr id="3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FFFFFF"/>
              </a:solidFill>
            </a:endParaRPr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3F0C7C-4726-48CE-9A00-F0446061D4CE}" type="slidenum">
              <a:rPr lang="de-D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7065842"/>
      </p:ext>
    </p:extLst>
  </p:cSld>
  <p:clrMapOvr>
    <a:masterClrMapping/>
  </p:clrMapOvr>
  <p:transition>
    <p:zo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6" y="273050"/>
            <a:ext cx="4011247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767384" y="273060"/>
            <a:ext cx="6815016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609606" y="1435103"/>
            <a:ext cx="4011247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872D3A-F555-4A7B-BF93-2855B7E202F5}" type="datetime1">
              <a:rPr lang="de-DE" smtClean="0">
                <a:solidFill>
                  <a:srgbClr val="FFFFFF"/>
                </a:solidFill>
              </a:rPr>
              <a:t>25.09.2020</a:t>
            </a:fld>
            <a:endParaRPr lang="de-DE">
              <a:solidFill>
                <a:srgbClr val="FFFFFF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FFFFFF"/>
              </a:solidFill>
            </a:endParaRPr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2024D8-53D0-4656-A361-125BEBE927E0}" type="slidenum">
              <a:rPr lang="de-D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5069720"/>
      </p:ext>
    </p:extLst>
  </p:cSld>
  <p:clrMapOvr>
    <a:masterClrMapping/>
  </p:clrMapOvr>
  <p:transition>
    <p:zo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389555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2389555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2389555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A64DF9-DCFB-4325-9C27-7F71F6CA5E4F}" type="datetime1">
              <a:rPr lang="de-DE" smtClean="0">
                <a:solidFill>
                  <a:srgbClr val="FFFFFF"/>
                </a:solidFill>
              </a:rPr>
              <a:t>25.09.2020</a:t>
            </a:fld>
            <a:endParaRPr lang="de-DE">
              <a:solidFill>
                <a:srgbClr val="FFFFFF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FFFFFF"/>
              </a:solidFill>
            </a:endParaRPr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8D9D77-63D7-4850-B623-F485450A2D26}" type="slidenum">
              <a:rPr lang="de-D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1833407"/>
      </p:ext>
    </p:extLst>
  </p:cSld>
  <p:clrMapOvr>
    <a:masterClrMapping/>
  </p:clrMapOvr>
  <p:transition>
    <p:zo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07FEAE-D179-427E-B745-C4268FBAB796}" type="datetime1">
              <a:rPr lang="de-DE" smtClean="0">
                <a:solidFill>
                  <a:srgbClr val="FFFFFF"/>
                </a:solidFill>
              </a:rPr>
              <a:t>25.09.2020</a:t>
            </a:fld>
            <a:endParaRPr lang="de-DE">
              <a:solidFill>
                <a:srgbClr val="FFFFFF"/>
              </a:solidFill>
            </a:endParaRPr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FFFFFF"/>
              </a:solidFill>
            </a:endParaRPr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301A15-0FF0-4C75-B494-4840917EFF85}" type="slidenum">
              <a:rPr lang="de-D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8757009"/>
      </p:ext>
    </p:extLst>
  </p:cSld>
  <p:clrMapOvr>
    <a:masterClrMapping/>
  </p:clrMapOvr>
  <p:transition>
    <p:zo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839200" y="228610"/>
            <a:ext cx="2743200" cy="61817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609606" y="228610"/>
            <a:ext cx="8042031" cy="618172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270BEA-C959-4A0B-9FB6-39478F368241}" type="datetime1">
              <a:rPr lang="de-DE" smtClean="0">
                <a:solidFill>
                  <a:srgbClr val="FFFFFF"/>
                </a:solidFill>
              </a:rPr>
              <a:t>25.09.2020</a:t>
            </a:fld>
            <a:endParaRPr lang="de-DE">
              <a:solidFill>
                <a:srgbClr val="FFFFFF"/>
              </a:solidFill>
            </a:endParaRPr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FFFFFF"/>
              </a:solidFill>
            </a:endParaRPr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3079A2-58F6-4EFF-AA61-8C1B12B51D5A}" type="slidenum">
              <a:rPr lang="de-D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6801750"/>
      </p:ext>
    </p:extLst>
  </p:cSld>
  <p:clrMapOvr>
    <a:masterClrMapping/>
  </p:clrMapOvr>
  <p:transition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ihandform 6"/>
          <p:cNvSpPr>
            <a:spLocks/>
          </p:cNvSpPr>
          <p:nvPr/>
        </p:nvSpPr>
        <p:spPr bwMode="auto">
          <a:xfrm>
            <a:off x="-12700" y="-7144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ihandform 7"/>
          <p:cNvSpPr>
            <a:spLocks/>
          </p:cNvSpPr>
          <p:nvPr/>
        </p:nvSpPr>
        <p:spPr bwMode="auto">
          <a:xfrm>
            <a:off x="5842000" y="-7144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elplatzhalter 8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0" name="Textplatzhalter 29"/>
          <p:cNvSpPr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  <a:p>
            <a:pPr lvl="1" eaLnBrk="1" latinLnBrk="0" hangingPunct="1"/>
            <a:r>
              <a:rPr kumimoji="0" lang="de-DE" smtClean="0"/>
              <a:t>Zweite Ebene</a:t>
            </a:r>
          </a:p>
          <a:p>
            <a:pPr lvl="2" eaLnBrk="1" latinLnBrk="0" hangingPunct="1"/>
            <a:r>
              <a:rPr kumimoji="0" lang="de-DE" smtClean="0"/>
              <a:t>Dritte Ebene</a:t>
            </a:r>
          </a:p>
          <a:p>
            <a:pPr lvl="3" eaLnBrk="1" latinLnBrk="0" hangingPunct="1"/>
            <a:r>
              <a:rPr kumimoji="0" lang="de-DE" smtClean="0"/>
              <a:t>Vierte Ebene</a:t>
            </a:r>
          </a:p>
          <a:p>
            <a:pPr lvl="4" eaLnBrk="1" latinLnBrk="0" hangingPunct="1"/>
            <a:r>
              <a:rPr kumimoji="0" lang="de-DE" smtClean="0"/>
              <a:t>Fünfte Ebene</a:t>
            </a:r>
            <a:endParaRPr kumimoji="0" lang="en-US"/>
          </a:p>
        </p:txBody>
      </p:sp>
      <p:sp>
        <p:nvSpPr>
          <p:cNvPr id="10" name="Datumsplatzhalter 9"/>
          <p:cNvSpPr>
            <a:spLocks noGrp="1"/>
          </p:cNvSpPr>
          <p:nvPr>
            <p:ph type="dt" sz="half" idx="2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8FC5974-D67C-48CE-BF10-FF0C8F34FAD4}" type="datetime1">
              <a:rPr lang="de-DE" smtClean="0"/>
              <a:t>25.09.2020</a:t>
            </a:fld>
            <a:endParaRPr lang="de-DE"/>
          </a:p>
        </p:txBody>
      </p:sp>
      <p:sp>
        <p:nvSpPr>
          <p:cNvPr id="22" name="Fußzeilenplatzhalter 21"/>
          <p:cNvSpPr>
            <a:spLocks noGrp="1"/>
          </p:cNvSpPr>
          <p:nvPr>
            <p:ph type="ftr" sz="quarter" idx="3"/>
          </p:nvPr>
        </p:nvSpPr>
        <p:spPr>
          <a:xfrm>
            <a:off x="3556000" y="6356353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18" name="Foliennummernplatzhalter 17"/>
          <p:cNvSpPr>
            <a:spLocks noGrp="1"/>
          </p:cNvSpPr>
          <p:nvPr>
            <p:ph type="sldNum" sz="quarter" idx="4"/>
          </p:nvPr>
        </p:nvSpPr>
        <p:spPr>
          <a:xfrm>
            <a:off x="10566400" y="6356353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2D5CDCD-089D-45ED-BBA6-20DF99CCDD28}" type="slidenum">
              <a:rPr lang="de-DE" smtClean="0"/>
              <a:pPr/>
              <a:t>‹Nr.›</a:t>
            </a:fld>
            <a:endParaRPr lang="de-DE"/>
          </a:p>
        </p:txBody>
      </p:sp>
      <p:grpSp>
        <p:nvGrpSpPr>
          <p:cNvPr id="2" name="Gruppieren 1"/>
          <p:cNvGrpSpPr/>
          <p:nvPr/>
        </p:nvGrpSpPr>
        <p:grpSpPr>
          <a:xfrm>
            <a:off x="-25356" y="202408"/>
            <a:ext cx="12240731" cy="649224"/>
            <a:chOff x="-19045" y="216550"/>
            <a:chExt cx="9180548" cy="649224"/>
          </a:xfrm>
        </p:grpSpPr>
        <p:sp>
          <p:nvSpPr>
            <p:cNvPr id="12" name="Freihand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sz="1800"/>
            </a:p>
          </p:txBody>
        </p:sp>
        <p:sp>
          <p:nvSpPr>
            <p:cNvPr id="13" name="Freihand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sz="180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0">
          <a:gsLst>
            <a:gs pos="0">
              <a:schemeClr val="bg1">
                <a:gamma/>
                <a:shade val="46275"/>
                <a:invGamma/>
              </a:schemeClr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5760" cy="4320"/>
          </a:xfrm>
        </p:grpSpPr>
        <p:sp>
          <p:nvSpPr>
            <p:cNvPr id="295939" name="Freeform 3"/>
            <p:cNvSpPr>
              <a:spLocks/>
            </p:cNvSpPr>
            <p:nvPr/>
          </p:nvSpPr>
          <p:spPr bwMode="hidden">
            <a:xfrm>
              <a:off x="0" y="3072"/>
              <a:ext cx="5760" cy="1248"/>
            </a:xfrm>
            <a:custGeom>
              <a:avLst/>
              <a:gdLst/>
              <a:ahLst/>
              <a:cxnLst>
                <a:cxn ang="0">
                  <a:pos x="6027" y="2296"/>
                </a:cxn>
                <a:cxn ang="0">
                  <a:pos x="0" y="2296"/>
                </a:cxn>
                <a:cxn ang="0">
                  <a:pos x="0" y="0"/>
                </a:cxn>
                <a:cxn ang="0">
                  <a:pos x="6027" y="0"/>
                </a:cxn>
                <a:cxn ang="0">
                  <a:pos x="6027" y="2296"/>
                </a:cxn>
                <a:cxn ang="0">
                  <a:pos x="6027" y="2296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de-DE" sz="1800">
                <a:solidFill>
                  <a:srgbClr val="FFFFFF"/>
                </a:solidFill>
                <a:latin typeface="Arial" charset="0"/>
              </a:endParaRPr>
            </a:p>
          </p:txBody>
        </p:sp>
        <p:sp>
          <p:nvSpPr>
            <p:cNvPr id="295940" name="Freeform 4"/>
            <p:cNvSpPr>
              <a:spLocks/>
            </p:cNvSpPr>
            <p:nvPr/>
          </p:nvSpPr>
          <p:spPr bwMode="hidden">
            <a:xfrm>
              <a:off x="0" y="0"/>
              <a:ext cx="5760" cy="3072"/>
            </a:xfrm>
            <a:custGeom>
              <a:avLst/>
              <a:gdLst/>
              <a:ahLst/>
              <a:cxnLst>
                <a:cxn ang="0">
                  <a:pos x="6027" y="2296"/>
                </a:cxn>
                <a:cxn ang="0">
                  <a:pos x="0" y="2296"/>
                </a:cxn>
                <a:cxn ang="0">
                  <a:pos x="0" y="0"/>
                </a:cxn>
                <a:cxn ang="0">
                  <a:pos x="6027" y="0"/>
                </a:cxn>
                <a:cxn ang="0">
                  <a:pos x="6027" y="2296"/>
                </a:cxn>
                <a:cxn ang="0">
                  <a:pos x="6027" y="2296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de-DE" sz="1800">
                <a:solidFill>
                  <a:srgbClr val="FFFFFF"/>
                </a:solidFill>
                <a:latin typeface="Arial" charset="0"/>
              </a:endParaRPr>
            </a:p>
          </p:txBody>
        </p:sp>
      </p:grpSp>
      <p:sp>
        <p:nvSpPr>
          <p:cNvPr id="295941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609606" y="228602"/>
            <a:ext cx="10957169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</a:p>
        </p:txBody>
      </p:sp>
      <p:sp>
        <p:nvSpPr>
          <p:cNvPr id="1028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876303"/>
            <a:ext cx="10972800" cy="553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295943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8400"/>
            <a:ext cx="284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2112D53-1484-4122-9CBA-2D30C16CE367}" type="datetime1">
              <a:rPr lang="de-DE" smtClean="0">
                <a:solidFill>
                  <a:srgbClr val="FFFFFF"/>
                </a:solidFill>
              </a:rPr>
              <a:t>25.09.2020</a:t>
            </a:fld>
            <a:endParaRPr lang="de-DE">
              <a:solidFill>
                <a:srgbClr val="FFFFFF"/>
              </a:solidFill>
            </a:endParaRPr>
          </a:p>
        </p:txBody>
      </p:sp>
      <p:sp>
        <p:nvSpPr>
          <p:cNvPr id="295944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de-DE">
              <a:solidFill>
                <a:srgbClr val="FFFFFF"/>
              </a:solidFill>
            </a:endParaRPr>
          </a:p>
        </p:txBody>
      </p:sp>
      <p:sp>
        <p:nvSpPr>
          <p:cNvPr id="295945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84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3E6B708-6954-4F33-9FDF-9FC526B9E76D}" type="slidenum">
              <a:rPr lang="de-DE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‹Nr.›</a:t>
            </a:fld>
            <a:endParaRPr lang="de-DE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7120394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ransition>
    <p:zoom/>
  </p:transition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457200" indent="-4572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l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838200" indent="-3810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"/>
        <a:defRPr sz="1600">
          <a:solidFill>
            <a:schemeClr val="tx1"/>
          </a:solidFill>
          <a:latin typeface="+mn-lt"/>
        </a:defRPr>
      </a:lvl2pPr>
      <a:lvl3pPr marL="1295400" indent="-3810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"/>
        <a:defRPr sz="1600">
          <a:solidFill>
            <a:schemeClr val="tx1"/>
          </a:solidFill>
          <a:latin typeface="+mn-lt"/>
        </a:defRPr>
      </a:lvl3pPr>
      <a:lvl4pPr marL="1752600" indent="-3810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"/>
        <a:defRPr sz="1600">
          <a:solidFill>
            <a:schemeClr val="tx1"/>
          </a:solidFill>
          <a:latin typeface="+mn-lt"/>
        </a:defRPr>
      </a:lvl4pPr>
      <a:lvl5pPr marL="2209800" indent="-3810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"/>
        <a:defRPr sz="1600">
          <a:solidFill>
            <a:schemeClr val="tx1"/>
          </a:solidFill>
          <a:latin typeface="+mn-lt"/>
        </a:defRPr>
      </a:lvl5pPr>
      <a:lvl6pPr marL="2667000" indent="-381000" algn="l" rtl="0" fontAlgn="base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"/>
        <a:defRPr sz="1600">
          <a:solidFill>
            <a:schemeClr val="tx1"/>
          </a:solidFill>
          <a:latin typeface="+mn-lt"/>
        </a:defRPr>
      </a:lvl6pPr>
      <a:lvl7pPr marL="3124200" indent="-381000" algn="l" rtl="0" fontAlgn="base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"/>
        <a:defRPr sz="1600">
          <a:solidFill>
            <a:schemeClr val="tx1"/>
          </a:solidFill>
          <a:latin typeface="+mn-lt"/>
        </a:defRPr>
      </a:lvl7pPr>
      <a:lvl8pPr marL="3581400" indent="-381000" algn="l" rtl="0" fontAlgn="base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"/>
        <a:defRPr sz="1600">
          <a:solidFill>
            <a:schemeClr val="tx1"/>
          </a:solidFill>
          <a:latin typeface="+mn-lt"/>
        </a:defRPr>
      </a:lvl8pPr>
      <a:lvl9pPr marL="4038600" indent="-381000" algn="l" rtl="0" fontAlgn="base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"/>
        <a:defRPr sz="16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k 6" descr="Wappen1.t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074400" y="188640"/>
            <a:ext cx="980877" cy="1071546"/>
          </a:xfrm>
          <a:prstGeom prst="rect">
            <a:avLst/>
          </a:prstGeom>
        </p:spPr>
      </p:pic>
      <p:sp>
        <p:nvSpPr>
          <p:cNvPr id="5" name="Rechteck 4"/>
          <p:cNvSpPr/>
          <p:nvPr/>
        </p:nvSpPr>
        <p:spPr>
          <a:xfrm>
            <a:off x="1569344" y="908720"/>
            <a:ext cx="950505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e-DE" altLang="de-DE" sz="8000" b="1" dirty="0">
                <a:latin typeface="Arial" panose="020B0604020202020204" pitchFamily="34" charset="0"/>
                <a:cs typeface="Arial" panose="020B0604020202020204" pitchFamily="34" charset="0"/>
              </a:rPr>
              <a:t>Haushalt 2020</a:t>
            </a:r>
          </a:p>
          <a:p>
            <a:pPr algn="ctr"/>
            <a:r>
              <a:rPr lang="de-DE" altLang="de-DE" sz="8000" b="1" dirty="0">
                <a:latin typeface="Arial" panose="020B0604020202020204" pitchFamily="34" charset="0"/>
                <a:cs typeface="Arial" panose="020B0604020202020204" pitchFamily="34" charset="0"/>
              </a:rPr>
              <a:t>Zwischenbericht Haushaltsvollzug</a:t>
            </a:r>
          </a:p>
          <a:p>
            <a:pPr algn="ctr"/>
            <a:r>
              <a:rPr lang="de-DE" altLang="de-DE" sz="8000" b="1" dirty="0">
                <a:latin typeface="Arial" panose="020B0604020202020204" pitchFamily="34" charset="0"/>
                <a:cs typeface="Arial" panose="020B0604020202020204" pitchFamily="34" charset="0"/>
              </a:rPr>
              <a:t>(Soll-Werte</a:t>
            </a:r>
            <a:r>
              <a:rPr lang="de-DE" altLang="de-DE" sz="8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de-DE" altLang="de-DE" sz="8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5CDCD-089D-45ED-BBA6-20DF99CCDD28}" type="slidenum">
              <a:rPr lang="de-DE" smtClean="0"/>
              <a:pPr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89450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k 6" descr="Wappen1.t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074400" y="188640"/>
            <a:ext cx="980877" cy="1071546"/>
          </a:xfrm>
          <a:prstGeom prst="rect">
            <a:avLst/>
          </a:prstGeom>
        </p:spPr>
      </p:pic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5CDCD-089D-45ED-BBA6-20DF99CCDD28}" type="slidenum">
              <a:rPr lang="de-DE" smtClean="0"/>
              <a:pPr/>
              <a:t>2</a:t>
            </a:fld>
            <a:endParaRPr lang="de-DE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914400" y="764705"/>
            <a:ext cx="10160000" cy="58329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D2124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08080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D2124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ED2124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ED2124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ED2124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ED2124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anose="05000000000000000000" pitchFamily="2" charset="2"/>
              <a:buChar char="n"/>
              <a:tabLst/>
              <a:defRPr/>
            </a:pPr>
            <a:r>
              <a:rPr kumimoji="0" lang="de-DE" altLang="de-DE" sz="4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Verwaltungshaushalt 2020</a:t>
            </a:r>
            <a:r>
              <a:rPr kumimoji="0" lang="de-DE" altLang="de-DE" sz="4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90000"/>
              <a:buFont typeface="Wingdings" panose="05000000000000000000" pitchFamily="2" charset="2"/>
              <a:buNone/>
              <a:tabLst/>
              <a:defRPr/>
            </a:pPr>
            <a:endParaRPr kumimoji="0" lang="de-DE" altLang="de-DE" sz="28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1143000" marR="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808080"/>
              </a:buClr>
              <a:buSzPct val="55000"/>
              <a:buFont typeface="Wingdings" panose="05000000000000000000" pitchFamily="2" charset="2"/>
              <a:buChar char="n"/>
              <a:tabLst/>
              <a:defRPr/>
            </a:pPr>
            <a:r>
              <a:rPr kumimoji="0" lang="de-DE" altLang="de-DE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Gesamtvolumen: 	13.735.700 €</a:t>
            </a:r>
          </a:p>
          <a:p>
            <a:pPr marL="1143000" marR="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808080"/>
              </a:buClr>
              <a:buSzPct val="55000"/>
              <a:buFont typeface="Wingdings" panose="05000000000000000000" pitchFamily="2" charset="2"/>
              <a:buNone/>
              <a:tabLst/>
              <a:defRPr/>
            </a:pPr>
            <a:endParaRPr kumimoji="0" lang="de-DE" altLang="de-DE" sz="28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  <a:p>
            <a:pPr lvl="2" eaLnBrk="1" hangingPunct="1"/>
            <a:r>
              <a:rPr kumimoji="0" lang="de-DE" altLang="de-DE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Stand 24.09.2020:</a:t>
            </a:r>
            <a:r>
              <a:rPr lang="de-DE" altLang="de-DE" sz="2800" kern="0" dirty="0">
                <a:solidFill>
                  <a:srgbClr val="000000"/>
                </a:solidFill>
                <a:latin typeface="Arial"/>
              </a:rPr>
              <a:t>	</a:t>
            </a:r>
            <a:r>
              <a:rPr lang="de-DE" altLang="de-DE" sz="2800" kern="0" dirty="0" smtClean="0">
                <a:solidFill>
                  <a:srgbClr val="000000"/>
                </a:solidFill>
                <a:latin typeface="Arial"/>
              </a:rPr>
              <a:t>  9.685.178 </a:t>
            </a:r>
            <a:r>
              <a:rPr kumimoji="0" lang="de-DE" altLang="de-DE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€ - Einnahmen</a:t>
            </a:r>
          </a:p>
          <a:p>
            <a:pPr lvl="4" eaLnBrk="1" hangingPunct="1">
              <a:buNone/>
            </a:pPr>
            <a:r>
              <a:rPr kumimoji="0" lang="de-DE" altLang="de-DE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		</a:t>
            </a:r>
            <a:r>
              <a:rPr lang="de-DE" altLang="de-DE" sz="2800" kern="0" dirty="0">
                <a:solidFill>
                  <a:srgbClr val="000000"/>
                </a:solidFill>
                <a:latin typeface="Arial"/>
              </a:rPr>
              <a:t>	</a:t>
            </a:r>
            <a:r>
              <a:rPr lang="de-DE" altLang="de-DE" sz="2800" kern="0" dirty="0" smtClean="0">
                <a:solidFill>
                  <a:srgbClr val="000000"/>
                </a:solidFill>
                <a:latin typeface="Arial"/>
              </a:rPr>
              <a:t>	  9.718.352 </a:t>
            </a:r>
            <a:r>
              <a:rPr kumimoji="0" lang="de-DE" altLang="de-DE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€ - Ausgaben</a:t>
            </a:r>
          </a:p>
          <a:p>
            <a:pPr marL="2057400" marR="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ED2124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de-DE" altLang="de-DE" sz="28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  <a:p>
            <a:pPr lvl="2" eaLnBrk="1" hangingPunct="1">
              <a:buNone/>
            </a:pPr>
            <a:r>
              <a:rPr kumimoji="0" lang="de-DE" altLang="de-DE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			   (-)	</a:t>
            </a:r>
            <a:r>
              <a:rPr lang="de-DE" altLang="de-DE" sz="2800" kern="0" dirty="0">
                <a:solidFill>
                  <a:srgbClr val="000000"/>
                </a:solidFill>
                <a:latin typeface="Arial"/>
              </a:rPr>
              <a:t>  </a:t>
            </a:r>
            <a:r>
              <a:rPr lang="de-DE" altLang="de-DE" sz="2800" kern="0" dirty="0" smtClean="0">
                <a:solidFill>
                  <a:srgbClr val="000000"/>
                </a:solidFill>
                <a:latin typeface="Arial"/>
              </a:rPr>
              <a:t>	       33.174 </a:t>
            </a:r>
            <a:r>
              <a:rPr kumimoji="0" lang="de-DE" altLang="de-DE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€ (24.09.2020)</a:t>
            </a:r>
          </a:p>
          <a:p>
            <a:pPr marL="1143000" marR="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808080"/>
              </a:buClr>
              <a:buSzPct val="55000"/>
              <a:buFont typeface="Wingdings" panose="05000000000000000000" pitchFamily="2" charset="2"/>
              <a:buNone/>
              <a:tabLst/>
              <a:defRPr/>
            </a:pPr>
            <a:endParaRPr kumimoji="0" lang="de-DE" altLang="de-DE" sz="18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  <a:p>
            <a:pPr marL="1143000" marR="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808080"/>
              </a:buClr>
              <a:buSzPct val="55000"/>
              <a:buFont typeface="Wingdings" panose="05000000000000000000" pitchFamily="2" charset="2"/>
              <a:buNone/>
              <a:tabLst/>
              <a:defRPr/>
            </a:pPr>
            <a:r>
              <a:rPr kumimoji="0" lang="de-DE" altLang="de-DE" sz="2400" b="0" i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(Defizit kann </a:t>
            </a:r>
            <a:r>
              <a:rPr kumimoji="0" lang="de-DE" altLang="de-DE" sz="2400" b="0" i="1" u="sng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nur bedingt </a:t>
            </a:r>
            <a:r>
              <a:rPr kumimoji="0" lang="de-DE" altLang="de-DE" sz="2400" b="0" i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gewertet werden, da teilweise </a:t>
            </a:r>
          </a:p>
          <a:p>
            <a:pPr marL="1143000" marR="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808080"/>
              </a:buClr>
              <a:buSzPct val="55000"/>
              <a:buFont typeface="Wingdings" panose="05000000000000000000" pitchFamily="2" charset="2"/>
              <a:buNone/>
              <a:tabLst/>
              <a:defRPr/>
            </a:pPr>
            <a:r>
              <a:rPr kumimoji="0" lang="de-DE" altLang="de-DE" sz="2400" b="0" i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Jahressollstellung zugrunde liegen und teilweise nicht!)</a:t>
            </a:r>
          </a:p>
          <a:p>
            <a:pPr marL="1143000" marR="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808080"/>
              </a:buClr>
              <a:buSzPct val="55000"/>
              <a:buFont typeface="Wingdings" panose="05000000000000000000" pitchFamily="2" charset="2"/>
              <a:buChar char="n"/>
              <a:tabLst/>
              <a:defRPr/>
            </a:pPr>
            <a:endParaRPr kumimoji="0" lang="de-DE" altLang="de-DE" sz="23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75773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k 6" descr="Wappen1.t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074400" y="188640"/>
            <a:ext cx="980877" cy="1071546"/>
          </a:xfrm>
          <a:prstGeom prst="rect">
            <a:avLst/>
          </a:prstGeom>
        </p:spPr>
      </p:pic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5CDCD-089D-45ED-BBA6-20DF99CCDD28}" type="slidenum">
              <a:rPr lang="de-DE" smtClean="0"/>
              <a:pPr/>
              <a:t>3</a:t>
            </a:fld>
            <a:endParaRPr lang="de-DE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703512" y="476672"/>
            <a:ext cx="5745163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4400" b="1" i="0" u="none" strike="noStrike" kern="0" cap="none" spc="0" normalizeH="0" baseline="0" noProof="0" dirty="0" smtClean="0">
                <a:ln>
                  <a:noFill/>
                </a:ln>
                <a:solidFill>
                  <a:srgbClr val="330033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Haushalt - Steuern</a:t>
            </a:r>
            <a:r>
              <a:rPr kumimoji="0" lang="de-DE" altLang="de-DE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330033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	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914400" y="1844676"/>
            <a:ext cx="10582200" cy="45116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D2124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08080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D2124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ED2124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ED2124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ED2124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ED2124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marR="0" lvl="0" indent="0" algn="l" defTabSz="360363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None/>
              <a:tabLst/>
              <a:defRPr/>
            </a:pPr>
            <a:r>
              <a:rPr kumimoji="0" lang="de-DE" altLang="de-DE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	</a:t>
            </a:r>
            <a:r>
              <a:rPr kumimoji="0" lang="de-DE" altLang="de-DE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</a:rPr>
              <a:t>Stand:</a:t>
            </a:r>
            <a:r>
              <a:rPr kumimoji="0" lang="de-DE" altLang="de-DE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									</a:t>
            </a:r>
            <a:r>
              <a:rPr lang="de-DE" altLang="de-DE" sz="2400" kern="0" dirty="0">
                <a:solidFill>
                  <a:srgbClr val="000000"/>
                </a:solidFill>
                <a:latin typeface="Arial"/>
              </a:rPr>
              <a:t> </a:t>
            </a:r>
            <a:r>
              <a:rPr lang="de-DE" altLang="de-DE" sz="2400" kern="0" dirty="0" smtClean="0">
                <a:solidFill>
                  <a:srgbClr val="000000"/>
                </a:solidFill>
                <a:latin typeface="Arial"/>
              </a:rPr>
              <a:t>  </a:t>
            </a:r>
            <a:r>
              <a:rPr kumimoji="0" lang="de-DE" altLang="de-DE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</a:rPr>
              <a:t>24.09.2020</a:t>
            </a:r>
            <a:r>
              <a:rPr kumimoji="0" lang="de-DE" altLang="de-DE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</a:rPr>
              <a:t>			</a:t>
            </a:r>
            <a:r>
              <a:rPr kumimoji="0" lang="de-DE" altLang="de-DE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</a:rPr>
              <a:t>     30.06.2020</a:t>
            </a:r>
            <a:endParaRPr kumimoji="0" lang="de-DE" altLang="de-DE" sz="2400" b="0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anose="05000000000000000000" pitchFamily="2" charset="2"/>
              <a:buChar char="n"/>
              <a:tabLst/>
              <a:defRPr/>
            </a:pPr>
            <a:r>
              <a:rPr kumimoji="0" lang="de-DE" altLang="de-DE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Grundsteuer A	Ansatz: 	21.500 €</a:t>
            </a:r>
          </a:p>
          <a:p>
            <a:pPr marL="2057400" marR="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ED2124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de-DE" altLang="de-DE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		Soll: 		21.448 €		21.394 €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90000"/>
              <a:buFont typeface="Wingdings" panose="05000000000000000000" pitchFamily="2" charset="2"/>
              <a:buNone/>
              <a:tabLst/>
              <a:defRPr/>
            </a:pPr>
            <a:endParaRPr kumimoji="0" lang="de-DE" altLang="de-DE" sz="24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anose="05000000000000000000" pitchFamily="2" charset="2"/>
              <a:buChar char="n"/>
              <a:tabLst/>
              <a:defRPr/>
            </a:pPr>
            <a:r>
              <a:rPr kumimoji="0" lang="de-DE" altLang="de-DE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Grundsteuer B	Ansatz: 	670.000 €</a:t>
            </a:r>
          </a:p>
          <a:p>
            <a:pPr marL="1143000" marR="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808080"/>
              </a:buClr>
              <a:buSzPct val="55000"/>
              <a:buFont typeface="Wingdings" panose="05000000000000000000" pitchFamily="2" charset="2"/>
              <a:buNone/>
              <a:tabLst/>
              <a:defRPr/>
            </a:pPr>
            <a:r>
              <a:rPr kumimoji="0" lang="de-DE" altLang="de-DE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			Soll: 		675.854 €		675.714 €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90000"/>
              <a:buFont typeface="Wingdings" panose="05000000000000000000" pitchFamily="2" charset="2"/>
              <a:buChar char="n"/>
              <a:tabLst/>
              <a:defRPr/>
            </a:pPr>
            <a:endParaRPr kumimoji="0" lang="de-DE" altLang="de-DE" sz="24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anose="05000000000000000000" pitchFamily="2" charset="2"/>
              <a:buChar char="n"/>
              <a:tabLst/>
              <a:defRPr/>
            </a:pPr>
            <a:r>
              <a:rPr kumimoji="0" lang="de-DE" altLang="de-DE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Gewerbesteuer	Ansatz: 	1.300.000 €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ED2124"/>
              </a:buClr>
              <a:buSzPct val="75000"/>
              <a:buFont typeface="Wingdings" panose="05000000000000000000" pitchFamily="2" charset="2"/>
              <a:buNone/>
              <a:tabLst/>
              <a:defRPr/>
            </a:pPr>
            <a:r>
              <a:rPr kumimoji="0" lang="de-DE" altLang="de-DE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				Soll: 		1.415.891 €		1.432.081 €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ED2124"/>
              </a:buClr>
              <a:buSzPct val="75000"/>
              <a:buFont typeface="Wingdings" panose="05000000000000000000" pitchFamily="2" charset="2"/>
              <a:buNone/>
              <a:tabLst/>
              <a:defRPr/>
            </a:pPr>
            <a:endParaRPr kumimoji="0" lang="de-DE" altLang="de-DE" sz="24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ED2124"/>
              </a:buClr>
              <a:buSzPct val="75000"/>
              <a:buFont typeface="Wingdings" panose="05000000000000000000" pitchFamily="2" charset="2"/>
              <a:buNone/>
              <a:tabLst/>
              <a:defRPr/>
            </a:pPr>
            <a:r>
              <a:rPr kumimoji="0" lang="de-DE" altLang="de-DE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				</a:t>
            </a:r>
            <a:endParaRPr kumimoji="0" lang="de-DE" altLang="de-DE" sz="2400" b="1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34319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k 6" descr="Wappen1.t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074400" y="188640"/>
            <a:ext cx="980877" cy="1071546"/>
          </a:xfrm>
          <a:prstGeom prst="rect">
            <a:avLst/>
          </a:prstGeom>
        </p:spPr>
      </p:pic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5CDCD-089D-45ED-BBA6-20DF99CCDD28}" type="slidenum">
              <a:rPr lang="de-DE" smtClean="0"/>
              <a:pPr/>
              <a:t>4</a:t>
            </a:fld>
            <a:endParaRPr lang="de-DE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159395" y="476672"/>
            <a:ext cx="9433048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4400" b="0" i="0" u="none" strike="noStrike" kern="0" cap="none" spc="0" normalizeH="0" baseline="0" noProof="0" dirty="0" smtClean="0">
                <a:ln>
                  <a:noFill/>
                </a:ln>
                <a:solidFill>
                  <a:srgbClr val="330033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Haushalt - Gemeinschaftssteuern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1115632" y="1336481"/>
            <a:ext cx="10380968" cy="530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D2124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08080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D2124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ED2124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ED2124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ED2124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ED2124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90000"/>
              <a:buFont typeface="Wingdings" panose="05000000000000000000" pitchFamily="2" charset="2"/>
              <a:buChar char="n"/>
              <a:tabLst/>
              <a:defRPr/>
            </a:pPr>
            <a:r>
              <a:rPr kumimoji="0" lang="de-DE" altLang="de-DE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Gemeindeanteile an Gemeinschaftssteuern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90000"/>
              <a:buFont typeface="Wingdings" panose="05000000000000000000" pitchFamily="2" charset="2"/>
              <a:buNone/>
              <a:tabLst/>
              <a:defRPr/>
            </a:pPr>
            <a:r>
              <a:rPr kumimoji="0" lang="de-DE" altLang="de-DE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	(Einkommensteuerbeteiligung, Umsatzsteuerbeteiligung, Einkommensteuerersatz usw.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90000"/>
              <a:buFont typeface="Wingdings" panose="05000000000000000000" pitchFamily="2" charset="2"/>
              <a:buNone/>
              <a:tabLst/>
              <a:defRPr/>
            </a:pPr>
            <a:endParaRPr kumimoji="0" lang="de-DE" altLang="de-DE" sz="4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90000"/>
              <a:buFont typeface="Wingdings" panose="05000000000000000000" pitchFamily="2" charset="2"/>
              <a:buNone/>
              <a:tabLst/>
              <a:defRPr/>
            </a:pPr>
            <a:r>
              <a:rPr kumimoji="0" lang="de-DE" altLang="de-DE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	Gesamtansatz: 	5.842.700 €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90000"/>
              <a:buFont typeface="Wingdings" panose="05000000000000000000" pitchFamily="2" charset="2"/>
              <a:buNone/>
              <a:tabLst/>
              <a:defRPr/>
            </a:pPr>
            <a:r>
              <a:rPr kumimoji="0" lang="de-DE" altLang="de-DE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	Soll: 		  	</a:t>
            </a:r>
            <a:r>
              <a:rPr kumimoji="0" lang="de-DE" altLang="de-DE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2.718.156 </a:t>
            </a:r>
            <a:r>
              <a:rPr kumimoji="0" lang="de-DE" altLang="de-DE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€ (Stand 24.09.2020)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90000"/>
              <a:buFont typeface="Wingdings" panose="05000000000000000000" pitchFamily="2" charset="2"/>
              <a:buNone/>
              <a:tabLst/>
              <a:defRPr/>
            </a:pPr>
            <a:r>
              <a:rPr kumimoji="0" lang="de-DE" altLang="de-DE" sz="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	</a:t>
            </a:r>
            <a:endParaRPr kumimoji="0" lang="de-DE" altLang="de-DE" sz="1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90000"/>
              <a:buFont typeface="Wingdings" panose="05000000000000000000" pitchFamily="2" charset="2"/>
              <a:buNone/>
              <a:tabLst/>
              <a:defRPr/>
            </a:pPr>
            <a:r>
              <a:rPr kumimoji="0" lang="de-DE" altLang="de-DE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	hier ist bisher das I. und II. Quartal 2020 und die </a:t>
            </a:r>
            <a:r>
              <a:rPr kumimoji="0" lang="de-DE" altLang="de-DE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Abr</a:t>
            </a:r>
            <a:r>
              <a:rPr kumimoji="0" lang="de-DE" altLang="de-DE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. 2019 beinhaltet!</a:t>
            </a:r>
          </a:p>
          <a:p>
            <a:pPr marL="1800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rgbClr val="99CC00"/>
              </a:buClr>
              <a:buSzPct val="90000"/>
              <a:buFont typeface="Wingdings" panose="05000000000000000000" pitchFamily="2" charset="2"/>
              <a:buNone/>
              <a:tabLst/>
              <a:defRPr/>
            </a:pPr>
            <a:r>
              <a:rPr kumimoji="0" lang="de-DE" altLang="de-DE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	</a:t>
            </a:r>
            <a:r>
              <a:rPr kumimoji="0" lang="de-DE" altLang="de-DE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 Die II. Quartalszahlung ist um </a:t>
            </a:r>
            <a:r>
              <a:rPr kumimoji="0" lang="de-DE" altLang="de-DE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255.915 </a:t>
            </a:r>
            <a:r>
              <a:rPr kumimoji="0" lang="de-DE" altLang="de-DE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€ geringer ausgefallen als die I. = ~ 18%.</a:t>
            </a:r>
            <a:r>
              <a:rPr kumimoji="0" lang="de-DE" altLang="de-DE" sz="18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Setzt sich dieser</a:t>
            </a:r>
          </a:p>
          <a:p>
            <a:pPr marL="1800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rgbClr val="99CC00"/>
              </a:buClr>
              <a:buSzPct val="90000"/>
              <a:buFont typeface="Wingdings" panose="05000000000000000000" pitchFamily="2" charset="2"/>
              <a:buNone/>
              <a:tabLst/>
              <a:defRPr/>
            </a:pPr>
            <a:r>
              <a:rPr lang="de-DE" altLang="de-DE" sz="1800" kern="0" baseline="0" dirty="0">
                <a:solidFill>
                  <a:srgbClr val="000000"/>
                </a:solidFill>
                <a:latin typeface="Arial"/>
              </a:rPr>
              <a:t> </a:t>
            </a:r>
            <a:r>
              <a:rPr lang="de-DE" altLang="de-DE" sz="1800" kern="0" baseline="0" dirty="0" smtClean="0">
                <a:solidFill>
                  <a:srgbClr val="000000"/>
                </a:solidFill>
                <a:latin typeface="Arial"/>
              </a:rPr>
              <a:t>    Trend fort, ergibt sich ein Minus von ca. </a:t>
            </a:r>
            <a:r>
              <a:rPr lang="de-DE" altLang="de-DE" sz="1800" kern="0" baseline="0" dirty="0" smtClean="0">
                <a:solidFill>
                  <a:srgbClr val="000000"/>
                </a:solidFill>
                <a:latin typeface="Arial"/>
              </a:rPr>
              <a:t>765.000 </a:t>
            </a:r>
            <a:r>
              <a:rPr lang="de-DE" altLang="de-DE" sz="1800" kern="0" baseline="0" dirty="0" smtClean="0">
                <a:solidFill>
                  <a:srgbClr val="000000"/>
                </a:solidFill>
                <a:latin typeface="Arial"/>
              </a:rPr>
              <a:t>€ für 2020.</a:t>
            </a:r>
            <a:endParaRPr kumimoji="0" lang="de-DE" altLang="de-DE" sz="18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95526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k 6" descr="Wappen1.t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074400" y="188640"/>
            <a:ext cx="980877" cy="1071546"/>
          </a:xfrm>
          <a:prstGeom prst="rect">
            <a:avLst/>
          </a:prstGeom>
        </p:spPr>
      </p:pic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5CDCD-089D-45ED-BBA6-20DF99CCDD28}" type="slidenum">
              <a:rPr lang="de-DE" smtClean="0"/>
              <a:pPr/>
              <a:t>5</a:t>
            </a:fld>
            <a:endParaRPr lang="de-DE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159395" y="476672"/>
            <a:ext cx="9433048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4400" b="0" i="0" u="none" strike="noStrike" kern="0" cap="none" spc="0" normalizeH="0" baseline="0" noProof="0" dirty="0" smtClean="0">
                <a:ln>
                  <a:noFill/>
                </a:ln>
                <a:solidFill>
                  <a:srgbClr val="330033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Haushalt - Gemeinschaftssteuern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1159394" y="1412777"/>
            <a:ext cx="10049174" cy="4248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D2124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08080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D2124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ED2124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ED2124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ED2124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ED2124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90000"/>
              <a:buNone/>
              <a:tabLst/>
              <a:defRPr/>
            </a:pPr>
            <a:r>
              <a:rPr kumimoji="0" lang="de-DE" altLang="de-DE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Die nächsten</a:t>
            </a:r>
            <a:r>
              <a:rPr kumimoji="0" lang="de-DE" altLang="de-DE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Fälligkeitstermine für die Gemeinschaftssteuern sind Ende Oktober und Ende Dezember 2020.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90000"/>
              <a:buNone/>
              <a:tabLst/>
              <a:defRPr/>
            </a:pPr>
            <a:r>
              <a:rPr lang="de-DE" altLang="de-DE" kern="0" baseline="0" dirty="0" smtClean="0">
                <a:solidFill>
                  <a:srgbClr val="000000"/>
                </a:solidFill>
                <a:latin typeface="Arial"/>
              </a:rPr>
              <a:t>Wie sich die Zahlen bei den verbleibenden Abschlägen bewegen</a:t>
            </a:r>
            <a:r>
              <a:rPr lang="de-DE" altLang="de-DE" kern="0" dirty="0" smtClean="0">
                <a:solidFill>
                  <a:srgbClr val="000000"/>
                </a:solidFill>
                <a:latin typeface="Arial"/>
              </a:rPr>
              <a:t> ist nicht absehbar. Mit einer Verbesserung der Quartalszahlen ist auf Grund der aktuellen </a:t>
            </a:r>
            <a:r>
              <a:rPr lang="de-DE" altLang="de-DE" kern="0" dirty="0" err="1" smtClean="0">
                <a:solidFill>
                  <a:srgbClr val="000000"/>
                </a:solidFill>
                <a:latin typeface="Arial"/>
              </a:rPr>
              <a:t>Coronalage</a:t>
            </a:r>
            <a:r>
              <a:rPr lang="de-DE" altLang="de-DE" kern="0" dirty="0" smtClean="0">
                <a:solidFill>
                  <a:srgbClr val="000000"/>
                </a:solidFill>
                <a:latin typeface="Arial"/>
              </a:rPr>
              <a:t> nicht zu rechnen.</a:t>
            </a:r>
            <a:endParaRPr kumimoji="0" lang="de-DE" altLang="de-DE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06618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k 6" descr="Wappen1.t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074400" y="188640"/>
            <a:ext cx="980877" cy="1071546"/>
          </a:xfrm>
          <a:prstGeom prst="rect">
            <a:avLst/>
          </a:prstGeom>
        </p:spPr>
      </p:pic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5CDCD-089D-45ED-BBA6-20DF99CCDD28}" type="slidenum">
              <a:rPr lang="de-DE" smtClean="0"/>
              <a:pPr/>
              <a:t>6</a:t>
            </a:fld>
            <a:endParaRPr lang="de-DE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914400" y="277813"/>
            <a:ext cx="7269832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4400" b="1" i="0" u="none" strike="noStrike" kern="0" cap="none" spc="0" normalizeH="0" baseline="0" noProof="0" dirty="0" smtClean="0">
                <a:ln>
                  <a:noFill/>
                </a:ln>
                <a:solidFill>
                  <a:srgbClr val="330033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Haushalt - Gewerbesteuer</a:t>
            </a:r>
          </a:p>
        </p:txBody>
      </p:sp>
      <p:sp>
        <p:nvSpPr>
          <p:cNvPr id="5" name="Rechteck 4"/>
          <p:cNvSpPr/>
          <p:nvPr/>
        </p:nvSpPr>
        <p:spPr>
          <a:xfrm>
            <a:off x="930454" y="1412817"/>
            <a:ext cx="10350121" cy="5213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anose="05000000000000000000" pitchFamily="2" charset="2"/>
              <a:buChar char="n"/>
              <a:defRPr/>
            </a:pPr>
            <a:r>
              <a:rPr lang="de-DE" altLang="de-DE" sz="3200" kern="0" dirty="0">
                <a:solidFill>
                  <a:srgbClr val="000000"/>
                </a:solidFill>
                <a:latin typeface="Arial"/>
              </a:rPr>
              <a:t>Gewerbesteuer	Ansatz: 	</a:t>
            </a:r>
            <a:r>
              <a:rPr lang="de-DE" altLang="de-DE" sz="3200" kern="0" dirty="0" smtClean="0">
                <a:solidFill>
                  <a:srgbClr val="000000"/>
                </a:solidFill>
                <a:latin typeface="Arial"/>
              </a:rPr>
              <a:t>1.300.000,00 </a:t>
            </a:r>
            <a:r>
              <a:rPr lang="de-DE" altLang="de-DE" sz="3200" kern="0" dirty="0">
                <a:solidFill>
                  <a:srgbClr val="000000"/>
                </a:solidFill>
                <a:latin typeface="Arial"/>
              </a:rPr>
              <a:t>€</a:t>
            </a:r>
          </a:p>
          <a:p>
            <a:pPr lvl="0" fontAlgn="base"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90000"/>
              <a:defRPr/>
            </a:pPr>
            <a:endParaRPr lang="de-DE" altLang="de-DE" sz="3200" kern="0" dirty="0">
              <a:solidFill>
                <a:srgbClr val="000000"/>
              </a:solidFill>
              <a:latin typeface="Arial"/>
            </a:endParaRPr>
          </a:p>
          <a:p>
            <a:pPr marL="742950" lvl="1" indent="-285750" fontAlgn="base">
              <a:spcBef>
                <a:spcPct val="20000"/>
              </a:spcBef>
              <a:spcAft>
                <a:spcPct val="0"/>
              </a:spcAft>
              <a:buClr>
                <a:srgbClr val="ED2124"/>
              </a:buClr>
              <a:buSzPct val="75000"/>
              <a:buFont typeface="Wingdings" panose="05000000000000000000" pitchFamily="2" charset="2"/>
              <a:buChar char="n"/>
              <a:defRPr/>
            </a:pPr>
            <a:r>
              <a:rPr lang="de-DE" altLang="de-DE" sz="3200" kern="0" dirty="0" smtClean="0">
                <a:solidFill>
                  <a:srgbClr val="000000"/>
                </a:solidFill>
                <a:latin typeface="Arial"/>
              </a:rPr>
              <a:t>30.06.2020</a:t>
            </a:r>
            <a:r>
              <a:rPr lang="de-DE" altLang="de-DE" sz="3200" kern="0" dirty="0">
                <a:solidFill>
                  <a:srgbClr val="000000"/>
                </a:solidFill>
                <a:latin typeface="Arial"/>
              </a:rPr>
              <a:t>		 </a:t>
            </a:r>
            <a:r>
              <a:rPr lang="de-DE" altLang="de-DE" sz="3200" kern="0" dirty="0" smtClean="0">
                <a:solidFill>
                  <a:srgbClr val="000000"/>
                </a:solidFill>
                <a:latin typeface="Arial"/>
              </a:rPr>
              <a:t>	1.432.081 </a:t>
            </a:r>
            <a:r>
              <a:rPr lang="de-DE" altLang="de-DE" sz="3200" kern="0" dirty="0">
                <a:solidFill>
                  <a:srgbClr val="000000"/>
                </a:solidFill>
                <a:latin typeface="Arial"/>
              </a:rPr>
              <a:t>€ (Soll</a:t>
            </a:r>
            <a:r>
              <a:rPr lang="de-DE" altLang="de-DE" sz="3200" kern="0" dirty="0" smtClean="0">
                <a:solidFill>
                  <a:srgbClr val="000000"/>
                </a:solidFill>
                <a:latin typeface="Arial"/>
              </a:rPr>
              <a:t>)</a:t>
            </a:r>
          </a:p>
          <a:p>
            <a:pPr marL="742950" lvl="1" indent="-285750" fontAlgn="base">
              <a:spcBef>
                <a:spcPct val="20000"/>
              </a:spcBef>
              <a:spcAft>
                <a:spcPct val="0"/>
              </a:spcAft>
              <a:buClr>
                <a:srgbClr val="ED2124"/>
              </a:buClr>
              <a:buSzPct val="75000"/>
              <a:buFont typeface="Wingdings" panose="05000000000000000000" pitchFamily="2" charset="2"/>
              <a:buChar char="n"/>
              <a:defRPr/>
            </a:pPr>
            <a:r>
              <a:rPr lang="de-DE" altLang="de-DE" sz="3200" kern="0" dirty="0" smtClean="0">
                <a:solidFill>
                  <a:srgbClr val="000000"/>
                </a:solidFill>
                <a:latin typeface="Arial"/>
              </a:rPr>
              <a:t>24.09.2020			1.415.891 € (Soll)</a:t>
            </a:r>
            <a:endParaRPr lang="de-DE" altLang="de-DE" sz="3200" kern="0" dirty="0">
              <a:solidFill>
                <a:srgbClr val="000000"/>
              </a:solidFill>
              <a:latin typeface="Arial"/>
            </a:endParaRPr>
          </a:p>
          <a:p>
            <a:pPr lvl="1" fontAlgn="base">
              <a:spcBef>
                <a:spcPct val="20000"/>
              </a:spcBef>
              <a:spcAft>
                <a:spcPct val="0"/>
              </a:spcAft>
              <a:buClr>
                <a:srgbClr val="ED2124"/>
              </a:buClr>
              <a:buSzPct val="75000"/>
              <a:defRPr/>
            </a:pPr>
            <a:endParaRPr lang="de-DE" altLang="de-DE" sz="3200" kern="0" dirty="0">
              <a:solidFill>
                <a:srgbClr val="000000"/>
              </a:solidFill>
              <a:latin typeface="Arial"/>
            </a:endParaRPr>
          </a:p>
          <a:p>
            <a:pPr marL="742950" lvl="1" indent="-285750" fontAlgn="base">
              <a:spcBef>
                <a:spcPct val="20000"/>
              </a:spcBef>
              <a:spcAft>
                <a:spcPct val="0"/>
              </a:spcAft>
              <a:buClr>
                <a:srgbClr val="ED2124"/>
              </a:buClr>
              <a:buSzPct val="75000"/>
              <a:buFont typeface="Wingdings" panose="05000000000000000000" pitchFamily="2" charset="2"/>
              <a:buChar char="n"/>
              <a:defRPr/>
            </a:pPr>
            <a:r>
              <a:rPr lang="de-DE" altLang="de-DE" sz="3200" kern="0" dirty="0">
                <a:solidFill>
                  <a:srgbClr val="000000"/>
                </a:solidFill>
                <a:latin typeface="Arial"/>
              </a:rPr>
              <a:t>Gewerbesteuer (IST)	  </a:t>
            </a:r>
            <a:r>
              <a:rPr lang="de-DE" altLang="de-DE" sz="3200" kern="0" dirty="0" smtClean="0">
                <a:solidFill>
                  <a:srgbClr val="000000"/>
                </a:solidFill>
                <a:latin typeface="Arial"/>
              </a:rPr>
              <a:t>	   1.033.261 </a:t>
            </a:r>
            <a:r>
              <a:rPr lang="de-DE" altLang="de-DE" sz="3200" kern="0" dirty="0">
                <a:solidFill>
                  <a:srgbClr val="000000"/>
                </a:solidFill>
                <a:latin typeface="Arial"/>
              </a:rPr>
              <a:t>€ (IST)</a:t>
            </a:r>
          </a:p>
          <a:p>
            <a:pPr lvl="1" fontAlgn="base">
              <a:spcBef>
                <a:spcPct val="20000"/>
              </a:spcBef>
              <a:spcAft>
                <a:spcPct val="0"/>
              </a:spcAft>
              <a:buClr>
                <a:srgbClr val="ED2124"/>
              </a:buClr>
              <a:buSzPct val="75000"/>
              <a:defRPr/>
            </a:pPr>
            <a:r>
              <a:rPr lang="de-DE" altLang="de-DE" sz="3200" kern="0" dirty="0">
                <a:solidFill>
                  <a:srgbClr val="000000"/>
                </a:solidFill>
                <a:latin typeface="Arial"/>
              </a:rPr>
              <a:t>	(entspricht: </a:t>
            </a:r>
            <a:r>
              <a:rPr lang="de-DE" altLang="de-DE" sz="3200" kern="0" dirty="0" smtClean="0">
                <a:solidFill>
                  <a:srgbClr val="000000"/>
                </a:solidFill>
                <a:latin typeface="Arial"/>
              </a:rPr>
              <a:t>79,5 </a:t>
            </a:r>
            <a:r>
              <a:rPr lang="de-DE" altLang="de-DE" sz="3200" kern="0" dirty="0">
                <a:solidFill>
                  <a:srgbClr val="000000"/>
                </a:solidFill>
                <a:latin typeface="Arial"/>
              </a:rPr>
              <a:t>% </a:t>
            </a:r>
            <a:r>
              <a:rPr lang="de-DE" altLang="de-DE" sz="3200" kern="0" dirty="0" smtClean="0">
                <a:solidFill>
                  <a:srgbClr val="000000"/>
                </a:solidFill>
                <a:latin typeface="Arial"/>
              </a:rPr>
              <a:t>vom Ansatz)</a:t>
            </a:r>
          </a:p>
          <a:p>
            <a:pPr marL="914400" lvl="1" indent="-457200" fontAlgn="base">
              <a:spcBef>
                <a:spcPct val="20000"/>
              </a:spcBef>
              <a:spcAft>
                <a:spcPct val="0"/>
              </a:spcAft>
              <a:buClr>
                <a:srgbClr val="ED2124"/>
              </a:buClr>
              <a:buSzPct val="75000"/>
              <a:buFont typeface="Wingdings" panose="05000000000000000000" pitchFamily="2" charset="2"/>
              <a:buChar char="§"/>
              <a:defRPr/>
            </a:pPr>
            <a:r>
              <a:rPr lang="de-DE" altLang="de-DE" sz="3200" kern="0" dirty="0" smtClean="0">
                <a:solidFill>
                  <a:srgbClr val="000000"/>
                </a:solidFill>
                <a:latin typeface="Arial"/>
              </a:rPr>
              <a:t>Für den Gewerbesteuertermin 15.11.2020 werden 317.000 € erwartet</a:t>
            </a:r>
            <a:r>
              <a:rPr lang="de-DE" altLang="de-DE" sz="3200" kern="0" dirty="0">
                <a:solidFill>
                  <a:srgbClr val="000000"/>
                </a:solidFill>
                <a:latin typeface="Arial"/>
              </a:rPr>
              <a:t>	</a:t>
            </a:r>
            <a:endParaRPr lang="de-DE" altLang="de-DE" sz="3200" b="1" kern="0" dirty="0">
              <a:solidFill>
                <a:srgbClr val="FF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90557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k 6" descr="Wappen1.t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074400" y="188640"/>
            <a:ext cx="980877" cy="1071546"/>
          </a:xfrm>
          <a:prstGeom prst="rect">
            <a:avLst/>
          </a:prstGeom>
        </p:spPr>
      </p:pic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5CDCD-089D-45ED-BBA6-20DF99CCDD28}" type="slidenum">
              <a:rPr lang="de-DE" smtClean="0"/>
              <a:pPr/>
              <a:t>7</a:t>
            </a:fld>
            <a:endParaRPr lang="de-DE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914400" y="277813"/>
            <a:ext cx="7269832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4400" b="1" i="0" u="none" strike="noStrike" kern="0" cap="none" spc="0" normalizeH="0" baseline="0" noProof="0" dirty="0" smtClean="0">
                <a:ln>
                  <a:noFill/>
                </a:ln>
                <a:solidFill>
                  <a:srgbClr val="330033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Haushalt - Gewerbesteuer</a:t>
            </a:r>
          </a:p>
        </p:txBody>
      </p:sp>
      <p:sp>
        <p:nvSpPr>
          <p:cNvPr id="5" name="Rechteck 4"/>
          <p:cNvSpPr/>
          <p:nvPr/>
        </p:nvSpPr>
        <p:spPr>
          <a:xfrm>
            <a:off x="930454" y="1412817"/>
            <a:ext cx="10350121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anose="05000000000000000000" pitchFamily="2" charset="2"/>
              <a:buChar char="n"/>
              <a:defRPr/>
            </a:pPr>
            <a:r>
              <a:rPr lang="de-DE" altLang="de-DE" sz="3200" kern="0" dirty="0" smtClean="0">
                <a:solidFill>
                  <a:srgbClr val="000000"/>
                </a:solidFill>
                <a:latin typeface="Arial"/>
              </a:rPr>
              <a:t>Vom Bund und vom Land wurden mittlerweile ca. 2,4 Milliarden zur Verfügung gestellt als Ersatz für ausgefallene Gewerbesteuer. Gilt nur für 2020. Aktuell dürften wir keine Unterstützung erhalten.</a:t>
            </a:r>
            <a:endParaRPr lang="de-DE" altLang="de-DE" sz="3200" kern="0" dirty="0">
              <a:solidFill>
                <a:srgbClr val="000000"/>
              </a:solidFill>
              <a:latin typeface="Arial"/>
            </a:endParaRPr>
          </a:p>
          <a:p>
            <a:pPr lvl="1" fontAlgn="base">
              <a:spcBef>
                <a:spcPct val="20000"/>
              </a:spcBef>
              <a:spcAft>
                <a:spcPct val="0"/>
              </a:spcAft>
              <a:buClr>
                <a:srgbClr val="ED2124"/>
              </a:buClr>
              <a:buSzPct val="75000"/>
              <a:defRPr/>
            </a:pPr>
            <a:endParaRPr lang="de-DE" altLang="de-DE" sz="3200" kern="0" dirty="0" smtClean="0">
              <a:solidFill>
                <a:srgbClr val="000000"/>
              </a:solidFill>
              <a:latin typeface="Arial"/>
            </a:endParaRPr>
          </a:p>
          <a:p>
            <a:pPr lvl="1" fontAlgn="base">
              <a:spcBef>
                <a:spcPct val="20000"/>
              </a:spcBef>
              <a:spcAft>
                <a:spcPct val="0"/>
              </a:spcAft>
              <a:buClr>
                <a:srgbClr val="ED2124"/>
              </a:buClr>
              <a:buSzPct val="75000"/>
              <a:defRPr/>
            </a:pPr>
            <a:endParaRPr lang="de-DE" altLang="de-DE" sz="3200" kern="0" dirty="0">
              <a:solidFill>
                <a:srgbClr val="000000"/>
              </a:solidFill>
              <a:latin typeface="Arial"/>
            </a:endParaRPr>
          </a:p>
          <a:p>
            <a:pPr lvl="1" fontAlgn="base">
              <a:spcBef>
                <a:spcPct val="20000"/>
              </a:spcBef>
              <a:spcAft>
                <a:spcPct val="0"/>
              </a:spcAft>
              <a:buClr>
                <a:srgbClr val="ED2124"/>
              </a:buClr>
              <a:buSzPct val="75000"/>
              <a:defRPr/>
            </a:pPr>
            <a:endParaRPr lang="de-DE" altLang="de-DE" sz="3200" kern="0" dirty="0" smtClean="0">
              <a:solidFill>
                <a:srgbClr val="000000"/>
              </a:solidFill>
              <a:latin typeface="Arial"/>
            </a:endParaRPr>
          </a:p>
          <a:p>
            <a:pPr lvl="1" fontAlgn="base">
              <a:spcBef>
                <a:spcPct val="20000"/>
              </a:spcBef>
              <a:spcAft>
                <a:spcPct val="0"/>
              </a:spcAft>
              <a:buClr>
                <a:srgbClr val="ED2124"/>
              </a:buClr>
              <a:buSzPct val="75000"/>
              <a:defRPr/>
            </a:pPr>
            <a:endParaRPr lang="de-DE" altLang="de-DE" sz="3200" kern="0" dirty="0">
              <a:solidFill>
                <a:srgbClr val="000000"/>
              </a:solidFill>
              <a:latin typeface="Arial"/>
            </a:endParaRPr>
          </a:p>
          <a:p>
            <a:pPr marL="742950" lvl="1" indent="-285750" fontAlgn="base">
              <a:spcBef>
                <a:spcPct val="20000"/>
              </a:spcBef>
              <a:spcAft>
                <a:spcPct val="0"/>
              </a:spcAft>
              <a:buClr>
                <a:srgbClr val="ED2124"/>
              </a:buClr>
              <a:buSzPct val="75000"/>
              <a:defRPr/>
            </a:pPr>
            <a:r>
              <a:rPr lang="de-DE" altLang="de-DE" sz="3200" kern="0" dirty="0">
                <a:solidFill>
                  <a:srgbClr val="000000"/>
                </a:solidFill>
                <a:latin typeface="Arial"/>
              </a:rPr>
              <a:t>				</a:t>
            </a:r>
            <a:r>
              <a:rPr lang="de-DE" altLang="de-DE" sz="3200" b="1" kern="0" dirty="0">
                <a:solidFill>
                  <a:srgbClr val="FF0000"/>
                </a:solidFill>
                <a:latin typeface="Arial"/>
              </a:rPr>
              <a:t>Stand: </a:t>
            </a:r>
            <a:r>
              <a:rPr lang="de-DE" altLang="de-DE" sz="3200" b="1" kern="0" dirty="0" smtClean="0">
                <a:solidFill>
                  <a:srgbClr val="FF0000"/>
                </a:solidFill>
                <a:latin typeface="Arial"/>
              </a:rPr>
              <a:t>24.09.2020</a:t>
            </a:r>
            <a:endParaRPr lang="de-DE" altLang="de-DE" sz="3200" b="1" kern="0" dirty="0">
              <a:solidFill>
                <a:srgbClr val="FF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11884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k 6" descr="Wappen1.t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074400" y="188640"/>
            <a:ext cx="980877" cy="1071546"/>
          </a:xfrm>
          <a:prstGeom prst="rect">
            <a:avLst/>
          </a:prstGeom>
        </p:spPr>
      </p:pic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5CDCD-089D-45ED-BBA6-20DF99CCDD28}" type="slidenum">
              <a:rPr lang="de-DE" smtClean="0"/>
              <a:pPr/>
              <a:t>8</a:t>
            </a:fld>
            <a:endParaRPr lang="de-DE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914400" y="277813"/>
            <a:ext cx="7269832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4400" b="1" i="0" u="none" strike="noStrike" kern="0" cap="none" spc="0" normalizeH="0" baseline="0" noProof="0" dirty="0" smtClean="0">
                <a:ln>
                  <a:noFill/>
                </a:ln>
                <a:solidFill>
                  <a:srgbClr val="330033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Haushalt - Gewerbesteuer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932414" y="1259620"/>
            <a:ext cx="10141985" cy="54618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D2124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08080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D2124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ED2124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ED2124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ED2124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ED2124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anose="05000000000000000000" pitchFamily="2" charset="2"/>
              <a:buChar char="n"/>
              <a:tabLst/>
              <a:defRPr/>
            </a:pPr>
            <a:r>
              <a:rPr kumimoji="0" lang="de-DE" altLang="de-DE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Stundungen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None/>
              <a:tabLst/>
              <a:defRPr/>
            </a:pPr>
            <a:endParaRPr lang="de-DE" altLang="de-DE" kern="0" noProof="0" dirty="0" smtClean="0">
              <a:solidFill>
                <a:srgbClr val="000000"/>
              </a:solidFill>
              <a:latin typeface="Arial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None/>
              <a:tabLst/>
              <a:defRPr/>
            </a:pPr>
            <a:r>
              <a:rPr kumimoji="0" lang="de-DE" altLang="de-DE" b="0" i="0" u="none" strike="noStrike" kern="0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Auf</a:t>
            </a:r>
            <a:r>
              <a:rPr kumimoji="0" lang="de-DE" altLang="de-DE" b="0" i="0" u="none" strike="noStrike" kern="0" cap="none" spc="0" normalizeH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 Grund Corona belaufen sich die Stundungen aus dem Bereich Gewerbesteuer auf ca. 82.500 €, aus anderen Bereichen auf 19.500 €. Alle Stundungen laufen noch 2020 aus.</a:t>
            </a:r>
          </a:p>
          <a:p>
            <a:pPr marL="0" lvl="0" indent="0" eaLnBrk="1" hangingPunct="1">
              <a:buClr>
                <a:schemeClr val="tx2"/>
              </a:buClr>
              <a:buNone/>
            </a:pPr>
            <a:endParaRPr kumimoji="0" lang="de-DE" altLang="de-DE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  <a:p>
            <a:pPr marL="0" lvl="0" indent="0" eaLnBrk="1" hangingPunct="1">
              <a:buClr>
                <a:schemeClr val="tx2"/>
              </a:buClr>
              <a:buNone/>
            </a:pPr>
            <a:endParaRPr lang="de-DE" altLang="de-DE" kern="0" dirty="0" smtClean="0">
              <a:solidFill>
                <a:srgbClr val="000000"/>
              </a:solidFill>
              <a:latin typeface="Arial"/>
            </a:endParaRPr>
          </a:p>
          <a:p>
            <a:pPr marL="0" lvl="0" indent="0" eaLnBrk="1" hangingPunct="1">
              <a:buClr>
                <a:schemeClr val="tx2"/>
              </a:buClr>
              <a:buNone/>
            </a:pPr>
            <a:r>
              <a:rPr lang="de-DE" altLang="de-DE" kern="0" dirty="0">
                <a:solidFill>
                  <a:srgbClr val="FF0000"/>
                </a:solidFill>
                <a:latin typeface="Arial"/>
              </a:rPr>
              <a:t>Stand: </a:t>
            </a:r>
            <a:r>
              <a:rPr lang="de-DE" altLang="de-DE" kern="0" dirty="0" smtClean="0">
                <a:solidFill>
                  <a:srgbClr val="FF0000"/>
                </a:solidFill>
                <a:latin typeface="Arial"/>
              </a:rPr>
              <a:t>24.09.2020</a:t>
            </a:r>
            <a:endParaRPr lang="de-DE" altLang="de-DE" kern="0" dirty="0">
              <a:solidFill>
                <a:srgbClr val="FF0000"/>
              </a:solidFill>
              <a:latin typeface="Arial"/>
            </a:endParaRPr>
          </a:p>
          <a:p>
            <a:pPr marL="0" lvl="0" indent="0" eaLnBrk="1" hangingPunct="1">
              <a:buClr>
                <a:schemeClr val="tx2"/>
              </a:buClr>
              <a:buNone/>
            </a:pPr>
            <a:endParaRPr kumimoji="0" lang="de-DE" altLang="de-DE" sz="23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anose="05000000000000000000" pitchFamily="2" charset="2"/>
              <a:buChar char="n"/>
              <a:tabLst/>
              <a:defRPr/>
            </a:pPr>
            <a:endParaRPr lang="de-DE" altLang="de-DE" sz="2300" kern="0" dirty="0" smtClean="0">
              <a:solidFill>
                <a:srgbClr val="000000"/>
              </a:solidFill>
              <a:latin typeface="Arial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None/>
              <a:tabLst/>
              <a:defRPr/>
            </a:pPr>
            <a:endParaRPr kumimoji="0" lang="de-DE" altLang="de-DE" sz="23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25004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k 6" descr="Wappen1.t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074400" y="188640"/>
            <a:ext cx="980877" cy="1071546"/>
          </a:xfrm>
          <a:prstGeom prst="rect">
            <a:avLst/>
          </a:prstGeom>
        </p:spPr>
      </p:pic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5CDCD-089D-45ED-BBA6-20DF99CCDD28}" type="slidenum">
              <a:rPr lang="de-DE" smtClean="0"/>
              <a:pPr/>
              <a:t>9</a:t>
            </a:fld>
            <a:endParaRPr lang="de-DE"/>
          </a:p>
        </p:txBody>
      </p:sp>
      <p:sp>
        <p:nvSpPr>
          <p:cNvPr id="3" name="Rechteck 2"/>
          <p:cNvSpPr/>
          <p:nvPr/>
        </p:nvSpPr>
        <p:spPr>
          <a:xfrm>
            <a:off x="839416" y="908720"/>
            <a:ext cx="9726984" cy="47828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>
                <a:srgbClr val="04617B"/>
              </a:buClr>
              <a:buSzPct val="90000"/>
              <a:buFont typeface="Wingdings" panose="05000000000000000000" pitchFamily="2" charset="2"/>
              <a:buChar char="n"/>
              <a:defRPr/>
            </a:pPr>
            <a:r>
              <a:rPr lang="de-DE" altLang="de-DE" sz="4800" b="1" kern="0" dirty="0" smtClean="0">
                <a:solidFill>
                  <a:srgbClr val="000000"/>
                </a:solidFill>
                <a:latin typeface="Arial"/>
              </a:rPr>
              <a:t>Vermögenshaushalt </a:t>
            </a:r>
            <a:r>
              <a:rPr lang="de-DE" altLang="de-DE" sz="4800" b="1" kern="0" dirty="0">
                <a:solidFill>
                  <a:srgbClr val="000000"/>
                </a:solidFill>
                <a:latin typeface="Arial"/>
              </a:rPr>
              <a:t>2020</a:t>
            </a:r>
            <a:r>
              <a:rPr lang="de-DE" altLang="de-DE" sz="4800" kern="0" dirty="0">
                <a:solidFill>
                  <a:srgbClr val="000000"/>
                </a:solidFill>
                <a:latin typeface="Arial"/>
              </a:rPr>
              <a:t> </a:t>
            </a:r>
          </a:p>
          <a:p>
            <a:pPr marL="265113" lvl="2" fontAlgn="base">
              <a:spcBef>
                <a:spcPct val="20000"/>
              </a:spcBef>
              <a:spcAft>
                <a:spcPct val="0"/>
              </a:spcAft>
              <a:buClr>
                <a:srgbClr val="808080"/>
              </a:buClr>
              <a:buSzPct val="55000"/>
              <a:defRPr/>
            </a:pPr>
            <a:r>
              <a:rPr lang="de-DE" altLang="de-DE" sz="2800" b="1" kern="0" dirty="0" smtClean="0">
                <a:solidFill>
                  <a:srgbClr val="000000"/>
                </a:solidFill>
                <a:latin typeface="Arial"/>
              </a:rPr>
              <a:t>Gesamtvolumen</a:t>
            </a:r>
            <a:r>
              <a:rPr lang="de-DE" altLang="de-DE" sz="2800" b="1" kern="0" dirty="0">
                <a:solidFill>
                  <a:srgbClr val="000000"/>
                </a:solidFill>
                <a:latin typeface="Arial"/>
              </a:rPr>
              <a:t>: 	</a:t>
            </a:r>
            <a:r>
              <a:rPr lang="de-DE" altLang="de-DE" sz="2800" b="1" kern="0" dirty="0" smtClean="0">
                <a:solidFill>
                  <a:srgbClr val="000000"/>
                </a:solidFill>
                <a:latin typeface="Arial"/>
              </a:rPr>
              <a:t>5.957.700 </a:t>
            </a:r>
            <a:r>
              <a:rPr lang="de-DE" altLang="de-DE" sz="2800" b="1" kern="0" dirty="0">
                <a:solidFill>
                  <a:srgbClr val="000000"/>
                </a:solidFill>
                <a:latin typeface="Arial"/>
              </a:rPr>
              <a:t>€</a:t>
            </a:r>
          </a:p>
          <a:p>
            <a:pPr marL="1143000" lvl="2" indent="-228600" fontAlgn="base">
              <a:spcBef>
                <a:spcPct val="20000"/>
              </a:spcBef>
              <a:spcAft>
                <a:spcPct val="0"/>
              </a:spcAft>
              <a:buClr>
                <a:srgbClr val="808080"/>
              </a:buClr>
              <a:buSzPct val="55000"/>
              <a:defRPr/>
            </a:pPr>
            <a:endParaRPr lang="de-DE" altLang="de-DE" sz="2800" b="1" kern="0" dirty="0">
              <a:solidFill>
                <a:srgbClr val="000000"/>
              </a:solidFill>
              <a:latin typeface="Arial"/>
            </a:endParaRPr>
          </a:p>
          <a:p>
            <a:pPr marL="265113" lvl="2"/>
            <a:r>
              <a:rPr lang="de-DE" altLang="de-DE" sz="2800" kern="0" dirty="0">
                <a:solidFill>
                  <a:srgbClr val="000000"/>
                </a:solidFill>
                <a:latin typeface="Arial"/>
              </a:rPr>
              <a:t>Stand </a:t>
            </a:r>
            <a:r>
              <a:rPr lang="de-DE" altLang="de-DE" sz="2800" kern="0" dirty="0" smtClean="0">
                <a:solidFill>
                  <a:srgbClr val="000000"/>
                </a:solidFill>
                <a:latin typeface="Arial"/>
              </a:rPr>
              <a:t>24.09.2020</a:t>
            </a:r>
            <a:r>
              <a:rPr lang="de-DE" altLang="de-DE" sz="2800" kern="0" dirty="0">
                <a:solidFill>
                  <a:srgbClr val="000000"/>
                </a:solidFill>
                <a:latin typeface="Arial"/>
              </a:rPr>
              <a:t>:	  </a:t>
            </a:r>
            <a:r>
              <a:rPr lang="de-DE" altLang="de-DE" sz="2800" kern="0" dirty="0" smtClean="0">
                <a:solidFill>
                  <a:srgbClr val="000000"/>
                </a:solidFill>
                <a:latin typeface="Arial"/>
              </a:rPr>
              <a:t>2.987.875 </a:t>
            </a:r>
            <a:r>
              <a:rPr lang="de-DE" altLang="de-DE" sz="2800" kern="0" dirty="0">
                <a:solidFill>
                  <a:srgbClr val="000000"/>
                </a:solidFill>
                <a:latin typeface="Arial"/>
              </a:rPr>
              <a:t>€ - </a:t>
            </a:r>
            <a:r>
              <a:rPr lang="de-DE" altLang="de-DE" sz="2800" kern="0" dirty="0" smtClean="0">
                <a:solidFill>
                  <a:srgbClr val="000000"/>
                </a:solidFill>
                <a:latin typeface="Arial"/>
              </a:rPr>
              <a:t>Einnahmen </a:t>
            </a:r>
            <a:r>
              <a:rPr lang="de-DE" altLang="de-DE" sz="2800" kern="0" dirty="0">
                <a:solidFill>
                  <a:srgbClr val="000000"/>
                </a:solidFill>
                <a:latin typeface="Arial"/>
              </a:rPr>
              <a:t>	</a:t>
            </a:r>
            <a:r>
              <a:rPr lang="de-DE" altLang="de-DE" sz="2800" kern="0" dirty="0" smtClean="0">
                <a:solidFill>
                  <a:srgbClr val="000000"/>
                </a:solidFill>
                <a:latin typeface="Arial"/>
              </a:rPr>
              <a:t>			  </a:t>
            </a:r>
            <a:r>
              <a:rPr lang="de-DE" altLang="de-DE" sz="2800" kern="0" dirty="0">
                <a:solidFill>
                  <a:srgbClr val="000000"/>
                </a:solidFill>
                <a:latin typeface="Arial"/>
              </a:rPr>
              <a:t>		</a:t>
            </a:r>
            <a:r>
              <a:rPr lang="de-DE" altLang="de-DE" sz="2800" kern="0" dirty="0" smtClean="0">
                <a:solidFill>
                  <a:srgbClr val="000000"/>
                </a:solidFill>
                <a:latin typeface="Arial"/>
              </a:rPr>
              <a:t>  3.121.597 </a:t>
            </a:r>
            <a:r>
              <a:rPr lang="de-DE" altLang="de-DE" sz="2800" kern="0" dirty="0">
                <a:solidFill>
                  <a:srgbClr val="000000"/>
                </a:solidFill>
                <a:latin typeface="Arial"/>
              </a:rPr>
              <a:t>€ - </a:t>
            </a:r>
            <a:r>
              <a:rPr lang="de-DE" altLang="de-DE" sz="2800" kern="0" dirty="0" smtClean="0">
                <a:solidFill>
                  <a:srgbClr val="000000"/>
                </a:solidFill>
                <a:latin typeface="Arial"/>
              </a:rPr>
              <a:t>Ausgaben </a:t>
            </a:r>
            <a:r>
              <a:rPr lang="de-DE" altLang="de-DE" sz="2800" kern="0" dirty="0">
                <a:solidFill>
                  <a:srgbClr val="000000"/>
                </a:solidFill>
                <a:latin typeface="Arial"/>
              </a:rPr>
              <a:t>	</a:t>
            </a:r>
            <a:r>
              <a:rPr lang="de-DE" altLang="de-DE" sz="2800" kern="0" dirty="0" smtClean="0">
                <a:solidFill>
                  <a:srgbClr val="000000"/>
                </a:solidFill>
                <a:latin typeface="Arial"/>
              </a:rPr>
              <a:t>		</a:t>
            </a:r>
            <a:endParaRPr lang="de-DE" altLang="de-DE" sz="2800" kern="0" dirty="0">
              <a:solidFill>
                <a:srgbClr val="000000"/>
              </a:solidFill>
              <a:latin typeface="Arial"/>
            </a:endParaRPr>
          </a:p>
          <a:p>
            <a:pPr marL="265113" lvl="2"/>
            <a:r>
              <a:rPr lang="de-DE" altLang="de-DE" sz="2800" kern="0" dirty="0">
                <a:solidFill>
                  <a:srgbClr val="000000"/>
                </a:solidFill>
                <a:latin typeface="Arial"/>
              </a:rPr>
              <a:t>			   </a:t>
            </a:r>
            <a:r>
              <a:rPr lang="de-DE" altLang="de-DE" sz="2800" kern="0" dirty="0" smtClean="0">
                <a:solidFill>
                  <a:srgbClr val="000000"/>
                </a:solidFill>
                <a:latin typeface="Arial"/>
              </a:rPr>
              <a:t>(-)</a:t>
            </a:r>
            <a:r>
              <a:rPr lang="de-DE" altLang="de-DE" sz="2800" kern="0" dirty="0">
                <a:solidFill>
                  <a:srgbClr val="000000"/>
                </a:solidFill>
                <a:latin typeface="Arial"/>
              </a:rPr>
              <a:t>	  </a:t>
            </a:r>
            <a:r>
              <a:rPr lang="de-DE" altLang="de-DE" sz="2800" kern="0" dirty="0" smtClean="0">
                <a:solidFill>
                  <a:srgbClr val="000000"/>
                </a:solidFill>
                <a:latin typeface="Arial"/>
              </a:rPr>
              <a:t>   133.722 €</a:t>
            </a:r>
          </a:p>
          <a:p>
            <a:pPr marL="265113" lvl="2"/>
            <a:endParaRPr lang="de-DE" altLang="de-DE" sz="2800" kern="0" dirty="0">
              <a:solidFill>
                <a:srgbClr val="000000"/>
              </a:solidFill>
              <a:latin typeface="Arial"/>
            </a:endParaRPr>
          </a:p>
          <a:p>
            <a:pPr marL="265113" lvl="2"/>
            <a:r>
              <a:rPr lang="de-DE" altLang="de-DE" sz="2800" kern="0" dirty="0" smtClean="0">
                <a:solidFill>
                  <a:srgbClr val="000000"/>
                </a:solidFill>
                <a:latin typeface="Arial"/>
              </a:rPr>
              <a:t>				</a:t>
            </a:r>
            <a:r>
              <a:rPr lang="de-DE" altLang="de-DE" sz="2800" kern="0" dirty="0" smtClean="0">
                <a:solidFill>
                  <a:srgbClr val="FF0000"/>
                </a:solidFill>
                <a:latin typeface="Arial"/>
              </a:rPr>
              <a:t>(24.09.2020</a:t>
            </a:r>
            <a:r>
              <a:rPr lang="de-DE" altLang="de-DE" sz="2800" kern="0" dirty="0">
                <a:solidFill>
                  <a:srgbClr val="FF0000"/>
                </a:solidFill>
                <a:latin typeface="Arial"/>
              </a:rPr>
              <a:t>)</a:t>
            </a:r>
          </a:p>
          <a:p>
            <a:pPr marL="265113" lvl="2" fontAlgn="base">
              <a:spcBef>
                <a:spcPct val="20000"/>
              </a:spcBef>
              <a:spcAft>
                <a:spcPct val="0"/>
              </a:spcAft>
              <a:buClr>
                <a:srgbClr val="808080"/>
              </a:buClr>
              <a:buSzPct val="55000"/>
              <a:defRPr/>
            </a:pPr>
            <a:endParaRPr lang="de-DE" altLang="de-DE" kern="0" dirty="0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27121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k 6" descr="Wappen1.t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074400" y="188640"/>
            <a:ext cx="980877" cy="1071546"/>
          </a:xfrm>
          <a:prstGeom prst="rect">
            <a:avLst/>
          </a:prstGeom>
        </p:spPr>
      </p:pic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5CDCD-089D-45ED-BBA6-20DF99CCDD28}" type="slidenum">
              <a:rPr lang="de-DE" smtClean="0"/>
              <a:pPr/>
              <a:t>10</a:t>
            </a:fld>
            <a:endParaRPr lang="de-DE"/>
          </a:p>
        </p:txBody>
      </p:sp>
      <p:sp>
        <p:nvSpPr>
          <p:cNvPr id="3" name="Rechteck 2"/>
          <p:cNvSpPr/>
          <p:nvPr/>
        </p:nvSpPr>
        <p:spPr>
          <a:xfrm>
            <a:off x="839416" y="908720"/>
            <a:ext cx="9726984" cy="36748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>
                <a:srgbClr val="04617B"/>
              </a:buClr>
              <a:buSzPct val="90000"/>
              <a:buFont typeface="Wingdings" panose="05000000000000000000" pitchFamily="2" charset="2"/>
              <a:buChar char="n"/>
              <a:defRPr/>
            </a:pPr>
            <a:r>
              <a:rPr lang="de-DE" altLang="de-DE" sz="4800" b="1" kern="0" dirty="0" smtClean="0">
                <a:solidFill>
                  <a:srgbClr val="000000"/>
                </a:solidFill>
                <a:latin typeface="Arial"/>
              </a:rPr>
              <a:t>Vermögenshaushalt </a:t>
            </a:r>
            <a:r>
              <a:rPr lang="de-DE" altLang="de-DE" sz="4800" b="1" kern="0" dirty="0">
                <a:solidFill>
                  <a:srgbClr val="000000"/>
                </a:solidFill>
                <a:latin typeface="Arial"/>
              </a:rPr>
              <a:t>2020</a:t>
            </a:r>
            <a:r>
              <a:rPr lang="de-DE" altLang="de-DE" sz="4800" kern="0" dirty="0">
                <a:solidFill>
                  <a:srgbClr val="000000"/>
                </a:solidFill>
                <a:latin typeface="Arial"/>
              </a:rPr>
              <a:t> </a:t>
            </a:r>
          </a:p>
          <a:p>
            <a:pPr marL="265113" lvl="2" fontAlgn="base">
              <a:spcBef>
                <a:spcPct val="20000"/>
              </a:spcBef>
              <a:spcAft>
                <a:spcPct val="0"/>
              </a:spcAft>
              <a:buClr>
                <a:srgbClr val="808080"/>
              </a:buClr>
              <a:buSzPct val="55000"/>
              <a:defRPr/>
            </a:pPr>
            <a:r>
              <a:rPr lang="de-DE" altLang="de-DE" sz="2800" b="1" kern="0" dirty="0" smtClean="0">
                <a:solidFill>
                  <a:srgbClr val="000000"/>
                </a:solidFill>
                <a:latin typeface="Arial"/>
              </a:rPr>
              <a:t>Das Minus begründet sich durch eine Zuführung in Höhe von 700.000 € an die Rücklagen zur Kassenentlastung Mitte August. </a:t>
            </a:r>
          </a:p>
          <a:p>
            <a:pPr marL="265113" lvl="2" fontAlgn="base">
              <a:spcBef>
                <a:spcPct val="20000"/>
              </a:spcBef>
              <a:spcAft>
                <a:spcPct val="0"/>
              </a:spcAft>
              <a:buClr>
                <a:srgbClr val="808080"/>
              </a:buClr>
              <a:buSzPct val="55000"/>
              <a:defRPr/>
            </a:pPr>
            <a:r>
              <a:rPr lang="de-DE" altLang="de-DE" sz="2800" b="1" kern="0" dirty="0">
                <a:solidFill>
                  <a:srgbClr val="000000"/>
                </a:solidFill>
                <a:latin typeface="Arial"/>
              </a:rPr>
              <a:t>Aus den Rücklagen wurden bisher </a:t>
            </a:r>
            <a:r>
              <a:rPr lang="de-DE" altLang="de-DE" sz="2800" b="1" kern="0" dirty="0" smtClean="0">
                <a:solidFill>
                  <a:srgbClr val="000000"/>
                </a:solidFill>
                <a:latin typeface="Arial"/>
              </a:rPr>
              <a:t>1.400.000 € entnommen, der Ansatz beläuft sich auf 2.594.200 €.</a:t>
            </a:r>
          </a:p>
          <a:p>
            <a:pPr marL="265113" lvl="2" fontAlgn="base">
              <a:spcBef>
                <a:spcPct val="20000"/>
              </a:spcBef>
              <a:spcAft>
                <a:spcPct val="0"/>
              </a:spcAft>
              <a:buClr>
                <a:srgbClr val="808080"/>
              </a:buClr>
              <a:buSzPct val="55000"/>
              <a:defRPr/>
            </a:pPr>
            <a:r>
              <a:rPr lang="de-DE" altLang="de-DE" sz="2800" b="1" kern="0" dirty="0" smtClean="0">
                <a:solidFill>
                  <a:srgbClr val="000000"/>
                </a:solidFill>
                <a:latin typeface="Arial"/>
              </a:rPr>
              <a:t>Aktueller </a:t>
            </a:r>
            <a:r>
              <a:rPr lang="de-DE" altLang="de-DE" sz="2800" b="1" kern="0" dirty="0">
                <a:solidFill>
                  <a:srgbClr val="000000"/>
                </a:solidFill>
                <a:latin typeface="Arial"/>
              </a:rPr>
              <a:t>Rücklagenstand: </a:t>
            </a:r>
            <a:r>
              <a:rPr lang="de-DE" altLang="de-DE" sz="2800" b="1" kern="0" dirty="0" smtClean="0">
                <a:solidFill>
                  <a:srgbClr val="000000"/>
                </a:solidFill>
                <a:latin typeface="Arial"/>
              </a:rPr>
              <a:t>2.435.165 €</a:t>
            </a:r>
            <a:endParaRPr lang="de-DE" altLang="de-DE" sz="2800" b="1" kern="0" dirty="0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76852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Grafik 43" descr="Wappen1.t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992544" y="116632"/>
            <a:ext cx="980877" cy="1071546"/>
          </a:xfrm>
          <a:prstGeom prst="rect">
            <a:avLst/>
          </a:prstGeom>
        </p:spPr>
      </p:pic>
      <p:sp>
        <p:nvSpPr>
          <p:cNvPr id="45" name="Rectangle 2"/>
          <p:cNvSpPr txBox="1">
            <a:spLocks noChangeArrowheads="1"/>
          </p:cNvSpPr>
          <p:nvPr/>
        </p:nvSpPr>
        <p:spPr bwMode="auto">
          <a:xfrm>
            <a:off x="2483470" y="5877272"/>
            <a:ext cx="7269832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altLang="de-DE" sz="4400" b="1" kern="0" dirty="0" smtClean="0">
                <a:solidFill>
                  <a:schemeClr val="tx1"/>
                </a:solidFill>
                <a:latin typeface="Arial"/>
              </a:rPr>
              <a:t>Weitere</a:t>
            </a:r>
            <a:r>
              <a:rPr kumimoji="0" lang="de-DE" altLang="de-DE" sz="4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 Fragen ????</a:t>
            </a:r>
          </a:p>
        </p:txBody>
      </p:sp>
      <p:sp>
        <p:nvSpPr>
          <p:cNvPr id="3" name="Rechteck 2"/>
          <p:cNvSpPr/>
          <p:nvPr/>
        </p:nvSpPr>
        <p:spPr>
          <a:xfrm>
            <a:off x="623392" y="652405"/>
            <a:ext cx="10729192" cy="596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43000" lvl="2" indent="-228600" fontAlgn="base">
              <a:spcBef>
                <a:spcPct val="20000"/>
              </a:spcBef>
              <a:spcAft>
                <a:spcPct val="0"/>
              </a:spcAft>
              <a:buClr>
                <a:srgbClr val="808080"/>
              </a:buClr>
              <a:buSzPct val="55000"/>
              <a:buFontTx/>
              <a:buChar char="-"/>
            </a:pPr>
            <a:r>
              <a:rPr lang="de-DE" altLang="de-DE" sz="3600" b="1" kern="0" dirty="0" smtClean="0">
                <a:latin typeface="Arial"/>
              </a:rPr>
              <a:t>Sollten sich nicht noch gravierende Änderungen einstellen, so ist zu erwarten, dass das Haushaltsjahr mit einem leichten Plus abgeschlossen werden kann.</a:t>
            </a:r>
          </a:p>
          <a:p>
            <a:pPr marL="1143000" lvl="2" indent="-228600" fontAlgn="base">
              <a:spcBef>
                <a:spcPct val="20000"/>
              </a:spcBef>
              <a:spcAft>
                <a:spcPct val="0"/>
              </a:spcAft>
              <a:buClr>
                <a:srgbClr val="808080"/>
              </a:buClr>
              <a:buSzPct val="55000"/>
              <a:buFontTx/>
              <a:buChar char="-"/>
            </a:pPr>
            <a:r>
              <a:rPr lang="de-DE" altLang="de-DE" sz="3600" b="1" kern="0" dirty="0" smtClean="0">
                <a:latin typeface="Arial"/>
              </a:rPr>
              <a:t>Die Auswirkungen der Corona-Krise werden uns vor allem bei der Haushaltsplanaufstellung für 2021 </a:t>
            </a:r>
            <a:r>
              <a:rPr lang="de-DE" altLang="de-DE" sz="3600" b="1" kern="0" dirty="0">
                <a:latin typeface="Arial"/>
              </a:rPr>
              <a:t>und </a:t>
            </a:r>
            <a:r>
              <a:rPr lang="de-DE" altLang="de-DE" sz="3600" b="1" kern="0" dirty="0" smtClean="0">
                <a:latin typeface="Arial"/>
              </a:rPr>
              <a:t>evtl. 2022 massiv beschäftigen</a:t>
            </a:r>
            <a:endParaRPr lang="de-DE" altLang="de-DE" sz="3600" b="1" kern="0" dirty="0">
              <a:latin typeface="Arial"/>
            </a:endParaRPr>
          </a:p>
          <a:p>
            <a:pPr lvl="2" fontAlgn="base">
              <a:spcBef>
                <a:spcPct val="20000"/>
              </a:spcBef>
              <a:spcAft>
                <a:spcPct val="0"/>
              </a:spcAft>
              <a:buClr>
                <a:srgbClr val="808080"/>
              </a:buClr>
              <a:buSzPct val="55000"/>
            </a:pPr>
            <a:endParaRPr lang="de-DE" altLang="de-DE" sz="3600" b="1" kern="0" dirty="0" smtClean="0">
              <a:solidFill>
                <a:srgbClr val="FF0000"/>
              </a:solidFill>
              <a:latin typeface="Arial"/>
            </a:endParaRPr>
          </a:p>
          <a:p>
            <a:pPr lvl="2" fontAlgn="base">
              <a:spcBef>
                <a:spcPct val="20000"/>
              </a:spcBef>
              <a:spcAft>
                <a:spcPct val="0"/>
              </a:spcAft>
              <a:buClr>
                <a:srgbClr val="808080"/>
              </a:buClr>
              <a:buSzPct val="55000"/>
            </a:pPr>
            <a:endParaRPr lang="de-DE" altLang="de-DE" sz="3600" b="1" kern="0" dirty="0">
              <a:solidFill>
                <a:srgbClr val="FF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17134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yperion">
  <a:themeElements>
    <a:clrScheme name="Hyperion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Hyperion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Hyperio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räsentation_BauUA">
  <a:themeElements>
    <a:clrScheme name="Präsentation_BauUA 5">
      <a:dk1>
        <a:srgbClr val="463416"/>
      </a:dk1>
      <a:lt1>
        <a:srgbClr val="FFFFFF"/>
      </a:lt1>
      <a:dk2>
        <a:srgbClr val="003399"/>
      </a:dk2>
      <a:lt2>
        <a:srgbClr val="E3E3FF"/>
      </a:lt2>
      <a:accent1>
        <a:srgbClr val="3399FF"/>
      </a:accent1>
      <a:accent2>
        <a:srgbClr val="33CCCC"/>
      </a:accent2>
      <a:accent3>
        <a:srgbClr val="AAADCA"/>
      </a:accent3>
      <a:accent4>
        <a:srgbClr val="DADADA"/>
      </a:accent4>
      <a:accent5>
        <a:srgbClr val="ADCAFF"/>
      </a:accent5>
      <a:accent6>
        <a:srgbClr val="2DB9B9"/>
      </a:accent6>
      <a:hlink>
        <a:srgbClr val="00FFCC"/>
      </a:hlink>
      <a:folHlink>
        <a:srgbClr val="808000"/>
      </a:folHlink>
    </a:clrScheme>
    <a:fontScheme name="Präsentation_BauUA">
      <a:majorFont>
        <a:latin typeface="Arial"/>
        <a:ea typeface=""/>
        <a:cs typeface=""/>
      </a:majorFont>
      <a:minorFont>
        <a:latin typeface="Arial Narrow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381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381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Präsentation_BauUA 1">
        <a:dk1>
          <a:srgbClr val="4C3A1C"/>
        </a:dk1>
        <a:lt1>
          <a:srgbClr val="FFFFFF"/>
        </a:lt1>
        <a:dk2>
          <a:srgbClr val="993300"/>
        </a:dk2>
        <a:lt2>
          <a:srgbClr val="CCAA00"/>
        </a:lt2>
        <a:accent1>
          <a:srgbClr val="FF3300"/>
        </a:accent1>
        <a:accent2>
          <a:srgbClr val="9E6600"/>
        </a:accent2>
        <a:accent3>
          <a:srgbClr val="CAADAA"/>
        </a:accent3>
        <a:accent4>
          <a:srgbClr val="DADADA"/>
        </a:accent4>
        <a:accent5>
          <a:srgbClr val="FFADAA"/>
        </a:accent5>
        <a:accent6>
          <a:srgbClr val="8F5C00"/>
        </a:accent6>
        <a:hlink>
          <a:srgbClr val="FFCC00"/>
        </a:hlink>
        <a:folHlink>
          <a:srgbClr val="F7DC9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äsentation_BauUA 2">
        <a:dk1>
          <a:srgbClr val="3D0058"/>
        </a:dk1>
        <a:lt1>
          <a:srgbClr val="FFFFFF"/>
        </a:lt1>
        <a:dk2>
          <a:srgbClr val="9188B0"/>
        </a:dk2>
        <a:lt2>
          <a:srgbClr val="DDE0DC"/>
        </a:lt2>
        <a:accent1>
          <a:srgbClr val="FFCC00"/>
        </a:accent1>
        <a:accent2>
          <a:srgbClr val="4C3D78"/>
        </a:accent2>
        <a:accent3>
          <a:srgbClr val="C7C3D4"/>
        </a:accent3>
        <a:accent4>
          <a:srgbClr val="DADADA"/>
        </a:accent4>
        <a:accent5>
          <a:srgbClr val="FFE2AA"/>
        </a:accent5>
        <a:accent6>
          <a:srgbClr val="44366C"/>
        </a:accent6>
        <a:hlink>
          <a:srgbClr val="743D78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äsentation_BauUA 3">
        <a:dk1>
          <a:srgbClr val="10104C"/>
        </a:dk1>
        <a:lt1>
          <a:srgbClr val="FFFFFF"/>
        </a:lt1>
        <a:dk2>
          <a:srgbClr val="003366"/>
        </a:dk2>
        <a:lt2>
          <a:srgbClr val="C6CCD4"/>
        </a:lt2>
        <a:accent1>
          <a:srgbClr val="33CCFF"/>
        </a:accent1>
        <a:accent2>
          <a:srgbClr val="5B5B8D"/>
        </a:accent2>
        <a:accent3>
          <a:srgbClr val="AAADB8"/>
        </a:accent3>
        <a:accent4>
          <a:srgbClr val="DADADA"/>
        </a:accent4>
        <a:accent5>
          <a:srgbClr val="ADE2FF"/>
        </a:accent5>
        <a:accent6>
          <a:srgbClr val="52527F"/>
        </a:accent6>
        <a:hlink>
          <a:srgbClr val="4529AB"/>
        </a:hlink>
        <a:folHlink>
          <a:srgbClr val="00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äsentation_BauUA 4">
        <a:dk1>
          <a:srgbClr val="B0C8CA"/>
        </a:dk1>
        <a:lt1>
          <a:srgbClr val="FFFFFF"/>
        </a:lt1>
        <a:dk2>
          <a:srgbClr val="000099"/>
        </a:dk2>
        <a:lt2>
          <a:srgbClr val="FFFFFF"/>
        </a:lt2>
        <a:accent1>
          <a:srgbClr val="89C4FF"/>
        </a:accent1>
        <a:accent2>
          <a:srgbClr val="00008C"/>
        </a:accent2>
        <a:accent3>
          <a:srgbClr val="AAAACA"/>
        </a:accent3>
        <a:accent4>
          <a:srgbClr val="DADADA"/>
        </a:accent4>
        <a:accent5>
          <a:srgbClr val="C4DEFF"/>
        </a:accent5>
        <a:accent6>
          <a:srgbClr val="00007E"/>
        </a:accent6>
        <a:hlink>
          <a:srgbClr val="6666FF"/>
        </a:hlink>
        <a:folHlink>
          <a:srgbClr val="C0C0C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äsentation_BauUA 5">
        <a:dk1>
          <a:srgbClr val="463416"/>
        </a:dk1>
        <a:lt1>
          <a:srgbClr val="FFFFFF"/>
        </a:lt1>
        <a:dk2>
          <a:srgbClr val="003399"/>
        </a:dk2>
        <a:lt2>
          <a:srgbClr val="E3E3FF"/>
        </a:lt2>
        <a:accent1>
          <a:srgbClr val="3399FF"/>
        </a:accent1>
        <a:accent2>
          <a:srgbClr val="33CCCC"/>
        </a:accent2>
        <a:accent3>
          <a:srgbClr val="AAADCA"/>
        </a:accent3>
        <a:accent4>
          <a:srgbClr val="DADADA"/>
        </a:accent4>
        <a:accent5>
          <a:srgbClr val="ADCAFF"/>
        </a:accent5>
        <a:accent6>
          <a:srgbClr val="2DB9B9"/>
        </a:accent6>
        <a:hlink>
          <a:srgbClr val="00FFCC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äsentation_BauUA 6">
        <a:dk1>
          <a:srgbClr val="809296"/>
        </a:dk1>
        <a:lt1>
          <a:srgbClr val="FFFFFF"/>
        </a:lt1>
        <a:dk2>
          <a:srgbClr val="6699FF"/>
        </a:dk2>
        <a:lt2>
          <a:srgbClr val="B3EDFF"/>
        </a:lt2>
        <a:accent1>
          <a:srgbClr val="FF9933"/>
        </a:accent1>
        <a:accent2>
          <a:srgbClr val="FFAA99"/>
        </a:accent2>
        <a:accent3>
          <a:srgbClr val="B8CAFF"/>
        </a:accent3>
        <a:accent4>
          <a:srgbClr val="DADADA"/>
        </a:accent4>
        <a:accent5>
          <a:srgbClr val="FFCAAD"/>
        </a:accent5>
        <a:accent6>
          <a:srgbClr val="E79A8A"/>
        </a:accent6>
        <a:hlink>
          <a:srgbClr val="FFCFAB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äsentation_BauUA 7">
        <a:dk1>
          <a:srgbClr val="006666"/>
        </a:dk1>
        <a:lt1>
          <a:srgbClr val="FFFFFF"/>
        </a:lt1>
        <a:dk2>
          <a:srgbClr val="85D1E3"/>
        </a:dk2>
        <a:lt2>
          <a:srgbClr val="CCFFFF"/>
        </a:lt2>
        <a:accent1>
          <a:srgbClr val="FFCC00"/>
        </a:accent1>
        <a:accent2>
          <a:srgbClr val="00CC99"/>
        </a:accent2>
        <a:accent3>
          <a:srgbClr val="C2E5EF"/>
        </a:accent3>
        <a:accent4>
          <a:srgbClr val="DADADA"/>
        </a:accent4>
        <a:accent5>
          <a:srgbClr val="FFE2AA"/>
        </a:accent5>
        <a:accent6>
          <a:srgbClr val="00B98A"/>
        </a:accent6>
        <a:hlink>
          <a:srgbClr val="0099FF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äsentation_BauUA 8">
        <a:dk1>
          <a:srgbClr val="404B3D"/>
        </a:dk1>
        <a:lt1>
          <a:srgbClr val="FFFFFF"/>
        </a:lt1>
        <a:dk2>
          <a:srgbClr val="A7A491"/>
        </a:dk2>
        <a:lt2>
          <a:srgbClr val="CCD0CA"/>
        </a:lt2>
        <a:accent1>
          <a:srgbClr val="33CCCC"/>
        </a:accent1>
        <a:accent2>
          <a:srgbClr val="004E4C"/>
        </a:accent2>
        <a:accent3>
          <a:srgbClr val="D0CFC7"/>
        </a:accent3>
        <a:accent4>
          <a:srgbClr val="DADADA"/>
        </a:accent4>
        <a:accent5>
          <a:srgbClr val="ADE2E2"/>
        </a:accent5>
        <a:accent6>
          <a:srgbClr val="004644"/>
        </a:accent6>
        <a:hlink>
          <a:srgbClr val="477781"/>
        </a:hlink>
        <a:folHlink>
          <a:srgbClr val="85CC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äsentation_BauUA 9">
        <a:dk1>
          <a:srgbClr val="000000"/>
        </a:dk1>
        <a:lt1>
          <a:srgbClr val="FFFFFF"/>
        </a:lt1>
        <a:dk2>
          <a:srgbClr val="FFFFAF"/>
        </a:dk2>
        <a:lt2>
          <a:srgbClr val="676597"/>
        </a:lt2>
        <a:accent1>
          <a:srgbClr val="66CCFF"/>
        </a:accent1>
        <a:accent2>
          <a:srgbClr val="CCEC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B9D6E7"/>
        </a:accent6>
        <a:hlink>
          <a:srgbClr val="6600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0</TotalTime>
  <Words>588</Words>
  <Application>Microsoft Office PowerPoint</Application>
  <PresentationFormat>Breitbild</PresentationFormat>
  <Paragraphs>98</Paragraphs>
  <Slides>11</Slides>
  <Notes>11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6</vt:i4>
      </vt:variant>
      <vt:variant>
        <vt:lpstr>Design</vt:lpstr>
      </vt:variant>
      <vt:variant>
        <vt:i4>2</vt:i4>
      </vt:variant>
      <vt:variant>
        <vt:lpstr>Folientitel</vt:lpstr>
      </vt:variant>
      <vt:variant>
        <vt:i4>11</vt:i4>
      </vt:variant>
    </vt:vector>
  </HeadingPairs>
  <TitlesOfParts>
    <vt:vector size="19" baseType="lpstr">
      <vt:lpstr>Arial</vt:lpstr>
      <vt:lpstr>Arial Narrow</vt:lpstr>
      <vt:lpstr>Calibri</vt:lpstr>
      <vt:lpstr>Constantia</vt:lpstr>
      <vt:lpstr>Wingdings</vt:lpstr>
      <vt:lpstr>Wingdings 2</vt:lpstr>
      <vt:lpstr>Hyperion</vt:lpstr>
      <vt:lpstr>Präsentation_BauUA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Markt Schwanstetten</dc:creator>
  <cp:lastModifiedBy>Lösch Peter</cp:lastModifiedBy>
  <cp:revision>261</cp:revision>
  <cp:lastPrinted>2020-09-24T14:24:37Z</cp:lastPrinted>
  <dcterms:created xsi:type="dcterms:W3CDTF">2009-05-26T07:26:04Z</dcterms:created>
  <dcterms:modified xsi:type="dcterms:W3CDTF">2020-09-25T07:24:01Z</dcterms:modified>
</cp:coreProperties>
</file>