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6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762" r:id="rId4"/>
  </p:sldMasterIdLst>
  <p:notesMasterIdLst>
    <p:notesMasterId r:id="rId20"/>
  </p:notesMasterIdLst>
  <p:handoutMasterIdLst>
    <p:handoutMasterId r:id="rId21"/>
  </p:handoutMasterIdLst>
  <p:sldIdLst>
    <p:sldId id="256" r:id="rId5"/>
    <p:sldId id="266" r:id="rId6"/>
    <p:sldId id="308" r:id="rId7"/>
    <p:sldId id="325" r:id="rId8"/>
    <p:sldId id="298" r:id="rId9"/>
    <p:sldId id="313" r:id="rId10"/>
    <p:sldId id="312" r:id="rId11"/>
    <p:sldId id="323" r:id="rId12"/>
    <p:sldId id="304" r:id="rId13"/>
    <p:sldId id="330" r:id="rId14"/>
    <p:sldId id="331" r:id="rId15"/>
    <p:sldId id="328" r:id="rId16"/>
    <p:sldId id="332" r:id="rId17"/>
    <p:sldId id="305" r:id="rId18"/>
    <p:sldId id="322" r:id="rId19"/>
  </p:sldIdLst>
  <p:sldSz cx="12192000" cy="6858000"/>
  <p:notesSz cx="6797675" cy="9926638"/>
  <p:defaultTextStyle>
    <a:defPPr rtl="0">
      <a:defRPr lang="de-DE"/>
    </a:defPPr>
    <a:lvl1pPr marL="0" algn="l" defTabSz="4572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A59A"/>
    <a:srgbClr val="FD5603"/>
    <a:srgbClr val="BCDAF6"/>
    <a:srgbClr val="E0A80C"/>
    <a:srgbClr val="029676"/>
    <a:srgbClr val="969FA7"/>
    <a:srgbClr val="EC5A18"/>
    <a:srgbClr val="CCD85F"/>
    <a:srgbClr val="FF4343"/>
    <a:srgbClr val="549E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912C8C85-51F0-491E-9774-3900AFEF0FD7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631" autoAdjust="0"/>
    <p:restoredTop sz="95388" autoAdjust="0"/>
  </p:normalViewPr>
  <p:slideViewPr>
    <p:cSldViewPr snapToGrid="0" showGuides="1">
      <p:cViewPr varScale="1">
        <p:scale>
          <a:sx n="112" d="100"/>
          <a:sy n="112" d="100"/>
        </p:scale>
        <p:origin x="114" y="396"/>
      </p:cViewPr>
      <p:guideLst/>
    </p:cSldViewPr>
  </p:slideViewPr>
  <p:outlineViewPr>
    <p:cViewPr>
      <p:scale>
        <a:sx n="33" d="100"/>
        <a:sy n="33" d="100"/>
      </p:scale>
      <p:origin x="0" y="-4982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-1757"/>
    </p:cViewPr>
  </p:sorterViewPr>
  <p:notesViewPr>
    <p:cSldViewPr snapToGrid="0">
      <p:cViewPr varScale="1">
        <p:scale>
          <a:sx n="82" d="100"/>
          <a:sy n="82" d="100"/>
        </p:scale>
        <p:origin x="3966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9" Type="http://schemas.microsoft.com/office/2018/10/relationships/authors" Target="authors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a-rl-file1\gruppen$\rl_sg63\Klimaschutz\3_Koordinierte%20Energiewende%20im%20LK%20Roth\Projektentwicklungsgesellschaft\LK%20Roth\Infoveranstaltung%20f&#252;r%20Fraktionsvorsitzende\Berechnung%20Energieverbrauch%20gesamt%202023%20LK%20Roth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a-rl-file1\gruppen$\rl_sg63\Klimaschutz\3_Koordinierte%20Energiewende%20im%20LK%20Roth\Projektentwicklungsgesellschaft\LK%20Roth\Infoveranstaltung%20f&#252;r%20Fraktionsvorsitzende\Berechnung%20Energieverbrauch%20gesamt%202023%20LK%20Roth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D077-4091-9704-822E99AA0CB6}"/>
              </c:ext>
            </c:extLst>
          </c:dPt>
          <c:dPt>
            <c:idx val="1"/>
            <c:bubble3D val="0"/>
            <c:spPr>
              <a:solidFill>
                <a:srgbClr val="F4A59A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D077-4091-9704-822E99AA0CB6}"/>
              </c:ext>
            </c:extLst>
          </c:dPt>
          <c:dPt>
            <c:idx val="2"/>
            <c:bubble3D val="0"/>
            <c:spPr>
              <a:solidFill>
                <a:srgbClr val="BCDAF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D077-4091-9704-822E99AA0CB6}"/>
              </c:ext>
            </c:extLst>
          </c:dPt>
          <c:dLbls>
            <c:dLbl>
              <c:idx val="0"/>
              <c:layout/>
              <c:tx>
                <c:rich>
                  <a:bodyPr/>
                  <a:lstStyle/>
                  <a:p>
                    <a:fld id="{C4BEFF9B-BE84-442C-B8FF-F3001C9C025D}" type="CATEGORYNAME">
                      <a:rPr lang="en-US"/>
                      <a:pPr/>
                      <a:t>[RUBRIKENNAME]</a:t>
                    </a:fld>
                    <a:endParaRPr lang="en-US"/>
                  </a:p>
                  <a:p>
                    <a:r>
                      <a:rPr lang="en-US"/>
                      <a:t>13%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D077-4091-9704-822E99AA0CB6}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fld id="{47DC1A94-1D32-4EF6-9A40-0A2241DFD653}" type="CATEGORYNAME">
                      <a:rPr lang="en-US"/>
                      <a:pPr/>
                      <a:t>[RUBRIKENNAME]</a:t>
                    </a:fld>
                    <a:endParaRPr lang="en-US"/>
                  </a:p>
                  <a:p>
                    <a:r>
                      <a:rPr lang="en-US"/>
                      <a:t>42%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D077-4091-9704-822E99AA0CB6}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fld id="{F9DE2C7E-CFA2-4A61-9753-AEE3CD23566D}" type="CATEGORYNAME">
                      <a:rPr lang="en-US"/>
                      <a:pPr/>
                      <a:t>[RUBRIKENNAME]</a:t>
                    </a:fld>
                    <a:endParaRPr lang="en-US"/>
                  </a:p>
                  <a:p>
                    <a:r>
                      <a:rPr lang="en-US"/>
                      <a:t>45%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D077-4091-9704-822E99AA0CB6}"/>
                </c:ext>
              </c:extLst>
            </c:dLbl>
            <c:spPr>
              <a:solidFill>
                <a:schemeClr val="lt1"/>
              </a:solidFill>
              <a:ln>
                <a:solidFill>
                  <a:schemeClr val="dk1">
                    <a:lumMod val="25000"/>
                    <a:lumOff val="75000"/>
                  </a:scheme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Tabelle1!$B$39:$B$41</c:f>
              <c:strCache>
                <c:ptCount val="3"/>
                <c:pt idx="0">
                  <c:v>Strom</c:v>
                </c:pt>
                <c:pt idx="1">
                  <c:v>Wärme</c:v>
                </c:pt>
                <c:pt idx="2">
                  <c:v>Verkehr</c:v>
                </c:pt>
              </c:strCache>
            </c:strRef>
          </c:cat>
          <c:val>
            <c:numRef>
              <c:f>Tabelle1!$C$39:$C$41</c:f>
              <c:numCache>
                <c:formatCode>#,##0</c:formatCode>
                <c:ptCount val="3"/>
                <c:pt idx="0">
                  <c:v>460451</c:v>
                </c:pt>
                <c:pt idx="1">
                  <c:v>1469365</c:v>
                </c:pt>
                <c:pt idx="2">
                  <c:v>1550000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D077-4091-9704-822E99AA0C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7922417934964605E-2"/>
          <c:y val="2.3862788963460103E-2"/>
          <c:w val="0.50012289736314497"/>
          <c:h val="0.93437733035048476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'[Berechnung Energieverbrauch gesamt 2023 LK Roth.xlsx]Tabelle1'!$B$3</c:f>
              <c:strCache>
                <c:ptCount val="1"/>
                <c:pt idx="0">
                  <c:v>Strom aus EE (regional erzeugt und eingespeist)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solidFill>
                <a:sysClr val="windowText" lastClr="000000"/>
              </a:solidFill>
            </a:ln>
            <a:effectLst/>
          </c:spPr>
          <c:invertIfNegative val="0"/>
          <c:val>
            <c:numRef>
              <c:f>'[Berechnung Energieverbrauch gesamt 2023 LK Roth.xlsx]Tabelle1'!$C$3</c:f>
              <c:numCache>
                <c:formatCode>#,##0</c:formatCode>
                <c:ptCount val="1"/>
                <c:pt idx="0">
                  <c:v>293842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8EA-4B38-B787-656AF9AA9E20}"/>
            </c:ext>
          </c:extLst>
        </c:ser>
        <c:ser>
          <c:idx val="1"/>
          <c:order val="1"/>
          <c:tx>
            <c:strRef>
              <c:f>'[Berechnung Energieverbrauch gesamt 2023 LK Roth.xlsx]Tabelle1'!$B$4</c:f>
              <c:strCache>
                <c:ptCount val="1"/>
                <c:pt idx="0">
                  <c:v>Wärme aus EE (regional erzeugt)</c:v>
                </c:pt>
              </c:strCache>
            </c:strRef>
          </c:tx>
          <c:spPr>
            <a:solidFill>
              <a:srgbClr val="00B050"/>
            </a:solidFill>
            <a:ln>
              <a:solidFill>
                <a:sysClr val="windowText" lastClr="000000"/>
              </a:solidFill>
            </a:ln>
            <a:effectLst/>
          </c:spPr>
          <c:invertIfNegative val="0"/>
          <c:val>
            <c:numRef>
              <c:f>'[Berechnung Energieverbrauch gesamt 2023 LK Roth.xlsx]Tabelle1'!$C$4</c:f>
              <c:numCache>
                <c:formatCode>#,##0</c:formatCode>
                <c:ptCount val="1"/>
                <c:pt idx="0">
                  <c:v>324547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8EA-4B38-B787-656AF9AA9E20}"/>
            </c:ext>
          </c:extLst>
        </c:ser>
        <c:ser>
          <c:idx val="2"/>
          <c:order val="2"/>
          <c:tx>
            <c:strRef>
              <c:f>'[Berechnung Energieverbrauch gesamt 2023 LK Roth.xlsx]Tabelle1'!$B$5</c:f>
              <c:strCache>
                <c:ptCount val="1"/>
                <c:pt idx="0">
                  <c:v>Stromimport</c:v>
                </c:pt>
              </c:strCache>
            </c:strRef>
          </c:tx>
          <c:spPr>
            <a:solidFill>
              <a:srgbClr val="FFFF00"/>
            </a:solidFill>
            <a:ln>
              <a:solidFill>
                <a:sysClr val="windowText" lastClr="000000"/>
              </a:solidFill>
            </a:ln>
            <a:effectLst/>
          </c:spPr>
          <c:invertIfNegative val="0"/>
          <c:val>
            <c:numRef>
              <c:f>'[Berechnung Energieverbrauch gesamt 2023 LK Roth.xlsx]Tabelle1'!$C$5</c:f>
              <c:numCache>
                <c:formatCode>#,##0</c:formatCode>
                <c:ptCount val="1"/>
                <c:pt idx="0">
                  <c:v>165286.125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8EA-4B38-B787-656AF9AA9E20}"/>
            </c:ext>
          </c:extLst>
        </c:ser>
        <c:ser>
          <c:idx val="3"/>
          <c:order val="3"/>
          <c:tx>
            <c:strRef>
              <c:f>'[Berechnung Energieverbrauch gesamt 2023 LK Roth.xlsx]Tabelle1'!$B$6</c:f>
              <c:strCache>
                <c:ptCount val="1"/>
                <c:pt idx="0">
                  <c:v>Fossile Kraftstoffe</c:v>
                </c:pt>
              </c:strCache>
            </c:strRef>
          </c:tx>
          <c:spPr>
            <a:solidFill>
              <a:srgbClr val="0070C0"/>
            </a:solidFill>
            <a:ln>
              <a:solidFill>
                <a:sysClr val="windowText" lastClr="000000"/>
              </a:solidFill>
            </a:ln>
            <a:effectLst/>
          </c:spPr>
          <c:invertIfNegative val="0"/>
          <c:val>
            <c:numRef>
              <c:f>'[Berechnung Energieverbrauch gesamt 2023 LK Roth.xlsx]Tabelle1'!$C$6</c:f>
              <c:numCache>
                <c:formatCode>#,##0</c:formatCode>
                <c:ptCount val="1"/>
                <c:pt idx="0">
                  <c:v>1550000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A8EA-4B38-B787-656AF9AA9E20}"/>
            </c:ext>
          </c:extLst>
        </c:ser>
        <c:ser>
          <c:idx val="4"/>
          <c:order val="4"/>
          <c:tx>
            <c:strRef>
              <c:f>'[Berechnung Energieverbrauch gesamt 2023 LK Roth.xlsx]Tabelle1'!$B$7</c:f>
              <c:strCache>
                <c:ptCount val="1"/>
                <c:pt idx="0">
                  <c:v>Erdgas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solidFill>
                <a:sysClr val="windowText" lastClr="000000"/>
              </a:solidFill>
            </a:ln>
            <a:effectLst/>
          </c:spPr>
          <c:invertIfNegative val="0"/>
          <c:val>
            <c:numRef>
              <c:f>'[Berechnung Energieverbrauch gesamt 2023 LK Roth.xlsx]Tabelle1'!$C$7</c:f>
              <c:numCache>
                <c:formatCode>#,##0</c:formatCode>
                <c:ptCount val="1"/>
                <c:pt idx="0">
                  <c:v>473716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8EA-4B38-B787-656AF9AA9E20}"/>
            </c:ext>
          </c:extLst>
        </c:ser>
        <c:ser>
          <c:idx val="5"/>
          <c:order val="5"/>
          <c:tx>
            <c:strRef>
              <c:f>'[Berechnung Energieverbrauch gesamt 2023 LK Roth.xlsx]Tabelle1'!$B$8</c:f>
              <c:strCache>
                <c:ptCount val="1"/>
                <c:pt idx="0">
                  <c:v>Heizöl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solidFill>
                <a:sysClr val="windowText" lastClr="000000"/>
              </a:solidFill>
            </a:ln>
            <a:effectLst/>
          </c:spPr>
          <c:invertIfNegative val="0"/>
          <c:val>
            <c:numRef>
              <c:f>'[Berechnung Energieverbrauch gesamt 2023 LK Roth.xlsx]Tabelle1'!$C$8</c:f>
              <c:numCache>
                <c:formatCode>#,##0</c:formatCode>
                <c:ptCount val="1"/>
                <c:pt idx="0">
                  <c:v>629645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A8EA-4B38-B787-656AF9AA9E20}"/>
            </c:ext>
          </c:extLst>
        </c:ser>
        <c:ser>
          <c:idx val="6"/>
          <c:order val="6"/>
          <c:tx>
            <c:strRef>
              <c:f>'[Berechnung Energieverbrauch gesamt 2023 LK Roth.xlsx]Tabelle1'!$B$9</c:f>
              <c:strCache>
                <c:ptCount val="1"/>
                <c:pt idx="0">
                  <c:v>Sonstiges</c:v>
                </c:pt>
              </c:strCache>
            </c:strRef>
          </c:tx>
          <c:spPr>
            <a:solidFill>
              <a:srgbClr val="E0A80C"/>
            </a:solidFill>
            <a:ln>
              <a:noFill/>
            </a:ln>
            <a:effectLst/>
          </c:spPr>
          <c:invertIfNegative val="0"/>
          <c:val>
            <c:numRef>
              <c:f>'[Berechnung Energieverbrauch gesamt 2023 LK Roth.xlsx]Tabelle1'!$C$9</c:f>
              <c:numCache>
                <c:formatCode>#,##0</c:formatCode>
                <c:ptCount val="1"/>
                <c:pt idx="0">
                  <c:v>26275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A8EA-4B38-B787-656AF9AA9E2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50339384"/>
        <c:axId val="350339712"/>
      </c:barChart>
      <c:catAx>
        <c:axId val="3503393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50339712"/>
        <c:crosses val="autoZero"/>
        <c:auto val="1"/>
        <c:lblAlgn val="ctr"/>
        <c:lblOffset val="100"/>
        <c:noMultiLvlLbl val="0"/>
      </c:catAx>
      <c:valAx>
        <c:axId val="350339712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3503393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7818085781503044"/>
          <c:y val="0.14536219885266019"/>
          <c:w val="0.21923326604667015"/>
          <c:h val="0.8516549525269072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B4C3C3A6-B337-4D83-9CDB-B9C35780FF7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5562" tIns="47781" rIns="95562" bIns="47781" rtlCol="0"/>
          <a:lstStyle>
            <a:lvl1pPr algn="l">
              <a:defRPr lang="de-DE" sz="1300"/>
            </a:lvl1pPr>
          </a:lstStyle>
          <a:p>
            <a:pPr rtl="0"/>
            <a:endParaRPr lang="de-DE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B1C79A68-3D73-4695-8C1E-3CDBCB536D0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5562" tIns="47781" rIns="95562" bIns="47781" rtlCol="0"/>
          <a:lstStyle>
            <a:lvl1pPr algn="r">
              <a:defRPr lang="de-DE" sz="1300"/>
            </a:lvl1pPr>
          </a:lstStyle>
          <a:p>
            <a:pPr rtl="0"/>
            <a:fld id="{E406FF2F-A2ED-48DC-8CF1-4A495A488E57}" type="datetime1">
              <a:rPr lang="de-DE" smtClean="0"/>
              <a:t>03.03.2025</a:t>
            </a:fld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3CF5045C-A7CE-41D4-85C5-0E9ACEEF9B2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5"/>
            <a:ext cx="2945659" cy="498055"/>
          </a:xfrm>
          <a:prstGeom prst="rect">
            <a:avLst/>
          </a:prstGeom>
        </p:spPr>
        <p:txBody>
          <a:bodyPr vert="horz" lIns="95562" tIns="47781" rIns="95562" bIns="47781" rtlCol="0" anchor="b"/>
          <a:lstStyle>
            <a:lvl1pPr algn="l">
              <a:defRPr lang="de-DE" sz="1300"/>
            </a:lvl1pPr>
          </a:lstStyle>
          <a:p>
            <a:pPr rtl="0"/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D59ABD0F-F8EA-4B9F-8647-FC7D4AE3D83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5562" tIns="47781" rIns="95562" bIns="47781" rtlCol="0" anchor="b"/>
          <a:lstStyle>
            <a:lvl1pPr algn="r">
              <a:defRPr lang="de-DE" sz="1300"/>
            </a:lvl1pPr>
          </a:lstStyle>
          <a:p>
            <a:pPr rtl="0"/>
            <a:fld id="{24AB78DD-9481-4863-BCCC-946573546DA1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850403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5562" tIns="47781" rIns="95562" bIns="47781" rtlCol="0"/>
          <a:lstStyle>
            <a:lvl1pPr algn="l">
              <a:defRPr lang="de-DE" sz="1300"/>
            </a:lvl1pPr>
          </a:lstStyle>
          <a:p>
            <a:pPr rtl="0"/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5562" tIns="47781" rIns="95562" bIns="47781" rtlCol="0"/>
          <a:lstStyle>
            <a:lvl1pPr algn="r">
              <a:defRPr lang="de-DE" sz="1300"/>
            </a:lvl1pPr>
          </a:lstStyle>
          <a:p>
            <a:fld id="{3AA6C5A9-E53D-48AA-B021-621A0EAA65D8}" type="datetime1">
              <a:rPr lang="de-DE" smtClean="0"/>
              <a:pPr/>
              <a:t>03.03.2025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62" tIns="47781" rIns="95562" bIns="47781" rtlCol="0" anchor="ctr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5562" tIns="47781" rIns="95562" bIns="47781" rtlCol="0"/>
          <a:lstStyle>
            <a:defPPr>
              <a:defRPr lang="de-DE"/>
            </a:defPPr>
          </a:lstStyle>
          <a:p>
            <a:pPr lvl="0" rtl="0"/>
            <a:r>
              <a:rPr lang="de-DE"/>
              <a:t>Textmasterformat durch Klicken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59" cy="498055"/>
          </a:xfrm>
          <a:prstGeom prst="rect">
            <a:avLst/>
          </a:prstGeom>
        </p:spPr>
        <p:txBody>
          <a:bodyPr vert="horz" lIns="95562" tIns="47781" rIns="95562" bIns="47781" rtlCol="0" anchor="b"/>
          <a:lstStyle>
            <a:lvl1pPr algn="l">
              <a:defRPr lang="de-DE" sz="1300"/>
            </a:lvl1pPr>
          </a:lstStyle>
          <a:p>
            <a:pPr rtl="0"/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5562" tIns="47781" rIns="95562" bIns="47781" rtlCol="0" anchor="b"/>
          <a:lstStyle>
            <a:lvl1pPr algn="r">
              <a:defRPr lang="de-DE" sz="1300"/>
            </a:lvl1pPr>
          </a:lstStyle>
          <a:p>
            <a:pPr rtl="0"/>
            <a:fld id="{B63359F2-43EF-4812-9DC0-98C0B1A40681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70111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B63359F2-43EF-4812-9DC0-98C0B1A40681}" type="slidenum">
              <a:rPr lang="de-DE" smtClean="0"/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835233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B63359F2-43EF-4812-9DC0-98C0B1A40681}" type="slidenum">
              <a:rPr lang="de-DE" smtClean="0"/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465740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B63359F2-43EF-4812-9DC0-98C0B1A40681}" type="slidenum">
              <a:rPr lang="de-DE" smtClean="0"/>
              <a:t>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90777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r>
              <a:rPr lang="de-DE" dirty="0" smtClean="0"/>
              <a:t>Aussagen:</a:t>
            </a:r>
          </a:p>
          <a:p>
            <a:r>
              <a:rPr lang="de-DE" dirty="0" smtClean="0"/>
              <a:t>Fossile Energieträger dominieren</a:t>
            </a:r>
          </a:p>
          <a:p>
            <a:pPr marL="298629" indent="-298629">
              <a:buFont typeface="Wingdings" panose="05000000000000000000" pitchFamily="2" charset="2"/>
              <a:buChar char="à"/>
            </a:pPr>
            <a:r>
              <a:rPr lang="de-DE" dirty="0" smtClean="0">
                <a:sym typeface="Wingdings" panose="05000000000000000000" pitchFamily="2" charset="2"/>
              </a:rPr>
              <a:t>Mittelabfluss ungefähr</a:t>
            </a:r>
          </a:p>
          <a:p>
            <a:pPr marL="298629" indent="-298629">
              <a:buFont typeface="Wingdings" panose="05000000000000000000" pitchFamily="2" charset="2"/>
              <a:buChar char="à"/>
            </a:pPr>
            <a:endParaRPr lang="de-DE" dirty="0" smtClean="0">
              <a:sym typeface="Wingdings" panose="05000000000000000000" pitchFamily="2" charset="2"/>
            </a:endParaRPr>
          </a:p>
          <a:p>
            <a:r>
              <a:rPr lang="de-DE" dirty="0" smtClean="0">
                <a:sym typeface="Wingdings" panose="05000000000000000000" pitchFamily="2" charset="2"/>
              </a:rPr>
              <a:t>Sektorenkopplung:</a:t>
            </a:r>
          </a:p>
          <a:p>
            <a:r>
              <a:rPr lang="de-DE" dirty="0" smtClean="0">
                <a:sym typeface="Wingdings" panose="05000000000000000000" pitchFamily="2" charset="2"/>
              </a:rPr>
              <a:t>Stromverbrauch wird steigen</a:t>
            </a:r>
          </a:p>
          <a:p>
            <a:pPr marL="298629" indent="-298629">
              <a:buFont typeface="Wingdings" panose="05000000000000000000" pitchFamily="2" charset="2"/>
              <a:buChar char="à"/>
            </a:pPr>
            <a:r>
              <a:rPr lang="de-DE" dirty="0" smtClean="0">
                <a:sym typeface="Wingdings" panose="05000000000000000000" pitchFamily="2" charset="2"/>
              </a:rPr>
              <a:t>Verkehr </a:t>
            </a:r>
          </a:p>
          <a:p>
            <a:pPr marL="298629" indent="-298629">
              <a:buFont typeface="Wingdings" panose="05000000000000000000" pitchFamily="2" charset="2"/>
              <a:buChar char="à"/>
            </a:pPr>
            <a:r>
              <a:rPr lang="de-DE" dirty="0" smtClean="0">
                <a:sym typeface="Wingdings" panose="05000000000000000000" pitchFamily="2" charset="2"/>
              </a:rPr>
              <a:t>Wärme</a:t>
            </a:r>
            <a:endParaRPr lang="de-DE" dirty="0" smtClean="0"/>
          </a:p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B63359F2-43EF-4812-9DC0-98C0B1A40681}" type="slidenum">
              <a:rPr lang="de-DE" smtClean="0"/>
              <a:t>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977728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B63359F2-43EF-4812-9DC0-98C0B1A40681}" type="slidenum">
              <a:rPr lang="de-DE" smtClean="0"/>
              <a:t>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542885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r>
              <a:rPr lang="de-DE" dirty="0" smtClean="0"/>
              <a:t>Bisher massiv PV; schnell und lukrativ; aber viele Anlagen die stehen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B63359F2-43EF-4812-9DC0-98C0B1A40681}" type="slidenum">
              <a:rPr lang="de-DE" smtClean="0"/>
              <a:t>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808563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B63359F2-43EF-4812-9DC0-98C0B1A40681}" type="slidenum">
              <a:rPr lang="de-DE" smtClean="0"/>
              <a:t>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619911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B63359F2-43EF-4812-9DC0-98C0B1A40681}" type="slidenum">
              <a:rPr lang="de-DE" smtClean="0"/>
              <a:t>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432690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B63359F2-43EF-4812-9DC0-98C0B1A40681}" type="slidenum">
              <a:rPr lang="de-DE" smtClean="0"/>
              <a:t>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533951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B63359F2-43EF-4812-9DC0-98C0B1A40681}" type="slidenum">
              <a:rPr lang="de-DE" smtClean="0"/>
              <a:t>10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930556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B63359F2-43EF-4812-9DC0-98C0B1A40681}" type="slidenum">
              <a:rPr lang="de-DE" smtClean="0"/>
              <a:t>11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299721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B63359F2-43EF-4812-9DC0-98C0B1A40681}" type="slidenum">
              <a:rPr lang="de-DE" smtClean="0"/>
              <a:t>12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034520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B63359F2-43EF-4812-9DC0-98C0B1A40681}" type="slidenum">
              <a:rPr lang="de-DE" smtClean="0"/>
              <a:t>13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05214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B63359F2-43EF-4812-9DC0-98C0B1A40681}" type="slidenum">
              <a:rPr lang="de-DE" smtClean="0"/>
              <a:t>14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363106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B63359F2-43EF-4812-9DC0-98C0B1A40681}" type="slidenum">
              <a:rPr lang="de-DE" smtClean="0"/>
              <a:t>15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24934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el 1">
            <a:extLst>
              <a:ext uri="{FF2B5EF4-FFF2-40B4-BE49-F238E27FC236}">
                <a16:creationId xmlns:a16="http://schemas.microsoft.com/office/drawing/2014/main" id="{31937252-EACE-4232-855F-5C47E3F8B08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57200" y="1070901"/>
            <a:ext cx="11265407" cy="1499616"/>
          </a:xfrm>
        </p:spPr>
        <p:txBody>
          <a:bodyPr rtlCol="0">
            <a:noAutofit/>
          </a:bodyPr>
          <a:lstStyle>
            <a:lvl1pPr>
              <a:defRPr lang="de-DE"/>
            </a:lvl1pPr>
          </a:lstStyle>
          <a:p>
            <a:pPr rtl="0"/>
            <a:r>
              <a:rPr lang="de-DE"/>
              <a:t>Titel durch Klicken hinzufügen</a:t>
            </a:r>
          </a:p>
        </p:txBody>
      </p:sp>
      <p:sp>
        <p:nvSpPr>
          <p:cNvPr id="25" name="Bildplatzhalter 24">
            <a:extLst>
              <a:ext uri="{FF2B5EF4-FFF2-40B4-BE49-F238E27FC236}">
                <a16:creationId xmlns:a16="http://schemas.microsoft.com/office/drawing/2014/main" id="{CBA6DBC1-39A1-48A6-8B81-3CD966D06E8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48055" y="3103684"/>
            <a:ext cx="11274551" cy="3287971"/>
          </a:xfrm>
          <a:solidFill>
            <a:schemeClr val="accent2"/>
          </a:solidFill>
        </p:spPr>
        <p:txBody>
          <a:bodyPr rtlCol="0" anchor="t" anchorCtr="0">
            <a:normAutofit/>
          </a:bodyPr>
          <a:lstStyle>
            <a:lvl1pPr marL="0" indent="0" algn="ctr">
              <a:buNone/>
              <a:defRPr lang="de-DE"/>
            </a:lvl1pPr>
          </a:lstStyle>
          <a:p>
            <a:pPr rtl="0"/>
            <a:r>
              <a:rPr lang="de-DE"/>
              <a:t>Klicken, um Bild hinzuzufügen</a:t>
            </a:r>
          </a:p>
        </p:txBody>
      </p:sp>
    </p:spTree>
    <p:extLst>
      <p:ext uri="{BB962C8B-B14F-4D97-AF65-F5344CB8AC3E}">
        <p14:creationId xmlns:p14="http://schemas.microsoft.com/office/powerpoint/2010/main" val="3425283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>
            <a:extLst>
              <a:ext uri="{FF2B5EF4-FFF2-40B4-BE49-F238E27FC236}">
                <a16:creationId xmlns:a16="http://schemas.microsoft.com/office/drawing/2014/main" id="{6926BD44-2224-46FF-A4E7-9C9FFE1972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40079"/>
            <a:ext cx="3657600" cy="2100851"/>
          </a:xfrm>
        </p:spPr>
        <p:txBody>
          <a:bodyPr rtlCol="0">
            <a:noAutofit/>
          </a:bodyPr>
          <a:lstStyle>
            <a:lvl1pPr>
              <a:defRPr lang="de-DE"/>
            </a:lvl1pPr>
          </a:lstStyle>
          <a:p>
            <a:pPr rtl="0"/>
            <a:endParaRPr lang="de-DE" dirty="0"/>
          </a:p>
        </p:txBody>
      </p:sp>
      <p:sp>
        <p:nvSpPr>
          <p:cNvPr id="2" name="Inhaltsplatzhalter 5">
            <a:extLst>
              <a:ext uri="{FF2B5EF4-FFF2-40B4-BE49-F238E27FC236}">
                <a16:creationId xmlns:a16="http://schemas.microsoft.com/office/drawing/2014/main" id="{FC87D77D-2EA4-028B-1ACF-E1120CE8F0E0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457201" y="2862470"/>
            <a:ext cx="3657600" cy="3510898"/>
          </a:xfrm>
        </p:spPr>
        <p:txBody>
          <a:bodyPr rtlCol="0" anchor="t" anchorCtr="0">
            <a:normAutofit/>
          </a:bodyPr>
          <a:lstStyle>
            <a:lvl1pPr marL="0" indent="0">
              <a:buNone/>
              <a:defRPr lang="de-DE"/>
            </a:lvl1pPr>
          </a:lstStyle>
          <a:p>
            <a:pPr lvl="0" rtl="0"/>
            <a:r>
              <a:rPr lang="de-DE"/>
              <a:t>Klicken Sie, um Text hinzuzufügen. 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4" name="Bildplatzhalter 3">
            <a:extLst>
              <a:ext uri="{FF2B5EF4-FFF2-40B4-BE49-F238E27FC236}">
                <a16:creationId xmlns:a16="http://schemas.microsoft.com/office/drawing/2014/main" id="{CCFA45C0-9EBE-13AF-9B5D-9D5F4BF223E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242815" y="640080"/>
            <a:ext cx="7491984" cy="5751576"/>
          </a:xfrm>
          <a:custGeom>
            <a:avLst/>
            <a:gdLst>
              <a:gd name="connsiteX0" fmla="*/ 3800341 w 7491984"/>
              <a:gd name="connsiteY0" fmla="*/ 0 h 5751576"/>
              <a:gd name="connsiteX1" fmla="*/ 7491984 w 7491984"/>
              <a:gd name="connsiteY1" fmla="*/ 0 h 5751576"/>
              <a:gd name="connsiteX2" fmla="*/ 7491984 w 7491984"/>
              <a:gd name="connsiteY2" fmla="*/ 5751576 h 5751576"/>
              <a:gd name="connsiteX3" fmla="*/ 3800341 w 7491984"/>
              <a:gd name="connsiteY3" fmla="*/ 5751576 h 5751576"/>
              <a:gd name="connsiteX4" fmla="*/ 0 w 7491984"/>
              <a:gd name="connsiteY4" fmla="*/ 0 h 5751576"/>
              <a:gd name="connsiteX5" fmla="*/ 3696432 w 7491984"/>
              <a:gd name="connsiteY5" fmla="*/ 0 h 5751576"/>
              <a:gd name="connsiteX6" fmla="*/ 3696432 w 7491984"/>
              <a:gd name="connsiteY6" fmla="*/ 5751576 h 5751576"/>
              <a:gd name="connsiteX7" fmla="*/ 0 w 7491984"/>
              <a:gd name="connsiteY7" fmla="*/ 5751576 h 5751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1984" h="5751576">
                <a:moveTo>
                  <a:pt x="3800341" y="0"/>
                </a:moveTo>
                <a:lnTo>
                  <a:pt x="7491984" y="0"/>
                </a:lnTo>
                <a:lnTo>
                  <a:pt x="7491984" y="5751576"/>
                </a:lnTo>
                <a:lnTo>
                  <a:pt x="3800341" y="5751576"/>
                </a:lnTo>
                <a:close/>
                <a:moveTo>
                  <a:pt x="0" y="0"/>
                </a:moveTo>
                <a:lnTo>
                  <a:pt x="3696432" y="0"/>
                </a:lnTo>
                <a:lnTo>
                  <a:pt x="3696432" y="5751576"/>
                </a:lnTo>
                <a:lnTo>
                  <a:pt x="0" y="5751576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rtlCol="0" anchor="t" anchorCtr="0">
            <a:noAutofit/>
          </a:bodyPr>
          <a:lstStyle>
            <a:lvl1pPr marL="0" indent="0" algn="ctr">
              <a:buNone/>
              <a:defRPr lang="de-DE"/>
            </a:lvl1pPr>
          </a:lstStyle>
          <a:p>
            <a:pPr rtl="0"/>
            <a:r>
              <a:rPr lang="de-DE"/>
              <a:t>Klicken, um Bild hinzuzufügen</a:t>
            </a:r>
          </a:p>
        </p:txBody>
      </p:sp>
      <p:sp>
        <p:nvSpPr>
          <p:cNvPr id="9" name="Datumsplatzhalter 8">
            <a:extLst>
              <a:ext uri="{FF2B5EF4-FFF2-40B4-BE49-F238E27FC236}">
                <a16:creationId xmlns:a16="http://schemas.microsoft.com/office/drawing/2014/main" id="{D5DDC5FA-EEDB-898F-533E-4094ADA899B9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r>
              <a:rPr lang="de-DE"/>
              <a:t>20XX</a:t>
            </a:r>
            <a:endParaRPr lang="de-DE" dirty="0"/>
          </a:p>
        </p:txBody>
      </p:sp>
      <p:sp>
        <p:nvSpPr>
          <p:cNvPr id="12" name="Fußzeilenplatzhalter 11">
            <a:extLst>
              <a:ext uri="{FF2B5EF4-FFF2-40B4-BE49-F238E27FC236}">
                <a16:creationId xmlns:a16="http://schemas.microsoft.com/office/drawing/2014/main" id="{E79B0359-4B55-D899-E584-A8E6B2ED9123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13" name="Foliennummernplatzhalter 12">
            <a:extLst>
              <a:ext uri="{FF2B5EF4-FFF2-40B4-BE49-F238E27FC236}">
                <a16:creationId xmlns:a16="http://schemas.microsoft.com/office/drawing/2014/main" id="{6B916D02-76FE-EAED-CC51-A50448811F7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0682289" y="6423914"/>
            <a:ext cx="1052510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3A98EE3D-8CD1-4C3F-BD1C-C98C9596463C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88979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umbru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>
            <a:extLst>
              <a:ext uri="{FF2B5EF4-FFF2-40B4-BE49-F238E27FC236}">
                <a16:creationId xmlns:a16="http://schemas.microsoft.com/office/drawing/2014/main" id="{6E787D40-90B5-470E-95A2-784F1CB479C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49580" y="4423702"/>
            <a:ext cx="11292839" cy="1550378"/>
          </a:xfrm>
        </p:spPr>
        <p:txBody>
          <a:bodyPr rtlCol="0">
            <a:noAutofit/>
          </a:bodyPr>
          <a:lstStyle>
            <a:lvl1pPr algn="ctr">
              <a:defRPr lang="de-DE"/>
            </a:lvl1pPr>
          </a:lstStyle>
          <a:p>
            <a:pPr rtl="0"/>
            <a:r>
              <a:rPr lang="de-DE"/>
              <a:t>Titel durch Klicken hinzufügen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BC27-38F1-47F3-EC35-7DD8B88A753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49580" y="705104"/>
            <a:ext cx="11292840" cy="3643376"/>
          </a:xfrm>
          <a:custGeom>
            <a:avLst/>
            <a:gdLst>
              <a:gd name="connsiteX0" fmla="*/ 7593576 w 11292840"/>
              <a:gd name="connsiteY0" fmla="*/ 0 h 3643376"/>
              <a:gd name="connsiteX1" fmla="*/ 11292840 w 11292840"/>
              <a:gd name="connsiteY1" fmla="*/ 0 h 3643376"/>
              <a:gd name="connsiteX2" fmla="*/ 11292840 w 11292840"/>
              <a:gd name="connsiteY2" fmla="*/ 3643376 h 3643376"/>
              <a:gd name="connsiteX3" fmla="*/ 7593576 w 11292840"/>
              <a:gd name="connsiteY3" fmla="*/ 3643376 h 3643376"/>
              <a:gd name="connsiteX4" fmla="*/ 0 w 11292840"/>
              <a:gd name="connsiteY4" fmla="*/ 0 h 3643376"/>
              <a:gd name="connsiteX5" fmla="*/ 7489667 w 11292840"/>
              <a:gd name="connsiteY5" fmla="*/ 0 h 3643376"/>
              <a:gd name="connsiteX6" fmla="*/ 7489667 w 11292840"/>
              <a:gd name="connsiteY6" fmla="*/ 3643376 h 3643376"/>
              <a:gd name="connsiteX7" fmla="*/ 0 w 11292840"/>
              <a:gd name="connsiteY7" fmla="*/ 3643376 h 3643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292840" h="3643376">
                <a:moveTo>
                  <a:pt x="7593576" y="0"/>
                </a:moveTo>
                <a:lnTo>
                  <a:pt x="11292840" y="0"/>
                </a:lnTo>
                <a:lnTo>
                  <a:pt x="11292840" y="3643376"/>
                </a:lnTo>
                <a:lnTo>
                  <a:pt x="7593576" y="3643376"/>
                </a:lnTo>
                <a:close/>
                <a:moveTo>
                  <a:pt x="0" y="0"/>
                </a:moveTo>
                <a:lnTo>
                  <a:pt x="7489667" y="0"/>
                </a:lnTo>
                <a:lnTo>
                  <a:pt x="7489667" y="3643376"/>
                </a:lnTo>
                <a:lnTo>
                  <a:pt x="0" y="3643376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rtlCol="0" anchor="t">
            <a:noAutofit/>
          </a:bodyPr>
          <a:lstStyle>
            <a:lvl1pPr marL="0" indent="0" algn="ctr">
              <a:buNone/>
              <a:defRPr lang="de-DE"/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lang="de-DE"/>
            </a:pPr>
            <a:r>
              <a:rPr lang="de-DE"/>
              <a:t>Bild durch Klicken hinzufügen</a:t>
            </a:r>
          </a:p>
          <a:p>
            <a:pPr rtl="0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1850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+ Untertitel + Bild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772C41-A024-2F33-1F04-21E003FA72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6882" y="629920"/>
            <a:ext cx="3606800" cy="2809240"/>
          </a:xfrm>
        </p:spPr>
        <p:txBody>
          <a:bodyPr rtlCol="0" anchor="b">
            <a:noAutofit/>
          </a:bodyPr>
          <a:lstStyle>
            <a:lvl1pPr algn="l">
              <a:defRPr lang="de-DE" sz="2800"/>
            </a:lvl1pPr>
          </a:lstStyle>
          <a:p>
            <a:pPr rtl="0"/>
            <a:r>
              <a:rPr lang="de-DE"/>
              <a:t>Titelmasterformat durch Klicken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473BC2DF-9C2A-052C-AD2C-0A8ABAA503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6881" y="3698240"/>
            <a:ext cx="3606800" cy="2271076"/>
          </a:xfrm>
        </p:spPr>
        <p:txBody>
          <a:bodyPr rtlCol="0" anchor="t">
            <a:noAutofit/>
          </a:bodyPr>
          <a:lstStyle>
            <a:lvl1pPr marL="0" indent="0" algn="l">
              <a:buNone/>
              <a:defRPr lang="de-DE" sz="1800"/>
            </a:lvl1pPr>
            <a:lvl2pPr marL="457200" indent="0" algn="ctr">
              <a:buNone/>
              <a:defRPr lang="de-DE" sz="2000"/>
            </a:lvl2pPr>
            <a:lvl3pPr marL="914400" indent="0" algn="ctr">
              <a:buNone/>
              <a:defRPr lang="de-DE" sz="1800"/>
            </a:lvl3pPr>
            <a:lvl4pPr marL="1371600" indent="0" algn="ctr">
              <a:buNone/>
              <a:defRPr lang="de-DE" sz="1600"/>
            </a:lvl4pPr>
            <a:lvl5pPr marL="1828800" indent="0" algn="ctr">
              <a:buNone/>
              <a:defRPr lang="de-DE" sz="1600"/>
            </a:lvl5pPr>
            <a:lvl6pPr marL="2286000" indent="0" algn="ctr">
              <a:buNone/>
              <a:defRPr lang="de-DE" sz="1600"/>
            </a:lvl6pPr>
            <a:lvl7pPr marL="2743200" indent="0" algn="ctr">
              <a:buNone/>
              <a:defRPr lang="de-DE" sz="1600"/>
            </a:lvl7pPr>
            <a:lvl8pPr marL="3200400" indent="0" algn="ctr">
              <a:buNone/>
              <a:defRPr lang="de-DE" sz="1600"/>
            </a:lvl8pPr>
            <a:lvl9pPr marL="3657600" indent="0" algn="ctr">
              <a:buNone/>
              <a:defRPr lang="de-DE" sz="1600"/>
            </a:lvl9pPr>
          </a:lstStyle>
          <a:p>
            <a:pPr rtl="0"/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0070940-5919-2C95-2278-32E50BF14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r>
              <a:rPr lang="de-DE"/>
              <a:t>20XX</a:t>
            </a:r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957D599-49CF-19FE-6D86-C5EDB765F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931DF1-1C8D-86B9-BFDD-098FFC00F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02608" y="6423914"/>
            <a:ext cx="1052510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CBD12358-51D2-46B3-9BDE-DF29528B9454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9" name="Bildplatzhalter 8">
            <a:extLst>
              <a:ext uri="{FF2B5EF4-FFF2-40B4-BE49-F238E27FC236}">
                <a16:creationId xmlns:a16="http://schemas.microsoft.com/office/drawing/2014/main" id="{454FD2A1-D363-7C44-2A72-54E8B397D31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236720" y="650240"/>
            <a:ext cx="7518398" cy="5713918"/>
          </a:xfrm>
          <a:custGeom>
            <a:avLst/>
            <a:gdLst>
              <a:gd name="connsiteX0" fmla="*/ 3806436 w 7518398"/>
              <a:gd name="connsiteY0" fmla="*/ 4479475 h 5713918"/>
              <a:gd name="connsiteX1" fmla="*/ 7518398 w 7518398"/>
              <a:gd name="connsiteY1" fmla="*/ 4479475 h 5713918"/>
              <a:gd name="connsiteX2" fmla="*/ 7518398 w 7518398"/>
              <a:gd name="connsiteY2" fmla="*/ 5713918 h 5713918"/>
              <a:gd name="connsiteX3" fmla="*/ 3806436 w 7518398"/>
              <a:gd name="connsiteY3" fmla="*/ 5713918 h 5713918"/>
              <a:gd name="connsiteX4" fmla="*/ 0 w 7518398"/>
              <a:gd name="connsiteY4" fmla="*/ 4479475 h 5713918"/>
              <a:gd name="connsiteX5" fmla="*/ 3702527 w 7518398"/>
              <a:gd name="connsiteY5" fmla="*/ 4479475 h 5713918"/>
              <a:gd name="connsiteX6" fmla="*/ 3702527 w 7518398"/>
              <a:gd name="connsiteY6" fmla="*/ 5713918 h 5713918"/>
              <a:gd name="connsiteX7" fmla="*/ 0 w 7518398"/>
              <a:gd name="connsiteY7" fmla="*/ 5713918 h 5713918"/>
              <a:gd name="connsiteX8" fmla="*/ 3806436 w 7518398"/>
              <a:gd name="connsiteY8" fmla="*/ 0 h 5713918"/>
              <a:gd name="connsiteX9" fmla="*/ 7518398 w 7518398"/>
              <a:gd name="connsiteY9" fmla="*/ 0 h 5713918"/>
              <a:gd name="connsiteX10" fmla="*/ 7518398 w 7518398"/>
              <a:gd name="connsiteY10" fmla="*/ 4379183 h 5713918"/>
              <a:gd name="connsiteX11" fmla="*/ 3806436 w 7518398"/>
              <a:gd name="connsiteY11" fmla="*/ 4379183 h 5713918"/>
              <a:gd name="connsiteX12" fmla="*/ 0 w 7518398"/>
              <a:gd name="connsiteY12" fmla="*/ 0 h 5713918"/>
              <a:gd name="connsiteX13" fmla="*/ 3702527 w 7518398"/>
              <a:gd name="connsiteY13" fmla="*/ 0 h 5713918"/>
              <a:gd name="connsiteX14" fmla="*/ 3702527 w 7518398"/>
              <a:gd name="connsiteY14" fmla="*/ 4379183 h 5713918"/>
              <a:gd name="connsiteX15" fmla="*/ 0 w 7518398"/>
              <a:gd name="connsiteY15" fmla="*/ 4379183 h 57139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518398" h="5713918">
                <a:moveTo>
                  <a:pt x="3806436" y="4479475"/>
                </a:moveTo>
                <a:lnTo>
                  <a:pt x="7518398" y="4479475"/>
                </a:lnTo>
                <a:lnTo>
                  <a:pt x="7518398" y="5713918"/>
                </a:lnTo>
                <a:lnTo>
                  <a:pt x="3806436" y="5713918"/>
                </a:lnTo>
                <a:close/>
                <a:moveTo>
                  <a:pt x="0" y="4479475"/>
                </a:moveTo>
                <a:lnTo>
                  <a:pt x="3702527" y="4479475"/>
                </a:lnTo>
                <a:lnTo>
                  <a:pt x="3702527" y="5713918"/>
                </a:lnTo>
                <a:lnTo>
                  <a:pt x="0" y="5713918"/>
                </a:lnTo>
                <a:close/>
                <a:moveTo>
                  <a:pt x="3806436" y="0"/>
                </a:moveTo>
                <a:lnTo>
                  <a:pt x="7518398" y="0"/>
                </a:lnTo>
                <a:lnTo>
                  <a:pt x="7518398" y="4379183"/>
                </a:lnTo>
                <a:lnTo>
                  <a:pt x="3806436" y="4379183"/>
                </a:lnTo>
                <a:close/>
                <a:moveTo>
                  <a:pt x="0" y="0"/>
                </a:moveTo>
                <a:lnTo>
                  <a:pt x="3702527" y="0"/>
                </a:lnTo>
                <a:lnTo>
                  <a:pt x="3702527" y="4379183"/>
                </a:lnTo>
                <a:lnTo>
                  <a:pt x="0" y="4379183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rtlCol="0" anchor="t">
            <a:noAutofit/>
          </a:bodyPr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160378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nführung un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>
            <a:extLst>
              <a:ext uri="{FF2B5EF4-FFF2-40B4-BE49-F238E27FC236}">
                <a16:creationId xmlns:a16="http://schemas.microsoft.com/office/drawing/2014/main" id="{F9CC542F-D03C-4537-9B6E-7F653B65152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2878091"/>
            <a:ext cx="3729789" cy="3440485"/>
          </a:xfrm>
        </p:spPr>
        <p:txBody>
          <a:bodyPr tIns="182880" bIns="182880" rtlCol="0" anchor="ctr" anchorCtr="0">
            <a:noAutofit/>
          </a:bodyPr>
          <a:lstStyle>
            <a:defPPr>
              <a:defRPr lang="de-DE"/>
            </a:defPPr>
          </a:lstStyle>
          <a:p>
            <a:pPr rtl="0"/>
            <a:r>
              <a:rPr lang="de-DE"/>
              <a:t>Titel durch Klicken hinzufügen</a:t>
            </a:r>
            <a:endParaRPr lang="de-DE" dirty="0">
              <a:solidFill>
                <a:schemeClr val="tx2"/>
              </a:solidFill>
            </a:endParaRP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130F1D2B-CBE7-6279-2158-7A9F3B5D5C61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457200" y="670560"/>
            <a:ext cx="11267440" cy="2139696"/>
          </a:xfrm>
          <a:custGeom>
            <a:avLst/>
            <a:gdLst>
              <a:gd name="connsiteX0" fmla="*/ 3783068 w 11267440"/>
              <a:gd name="connsiteY0" fmla="*/ 0 h 2139696"/>
              <a:gd name="connsiteX1" fmla="*/ 11267440 w 11267440"/>
              <a:gd name="connsiteY1" fmla="*/ 0 h 2139696"/>
              <a:gd name="connsiteX2" fmla="*/ 11267440 w 11267440"/>
              <a:gd name="connsiteY2" fmla="*/ 2139696 h 2139696"/>
              <a:gd name="connsiteX3" fmla="*/ 3783068 w 11267440"/>
              <a:gd name="connsiteY3" fmla="*/ 2139696 h 2139696"/>
              <a:gd name="connsiteX4" fmla="*/ 0 w 11267440"/>
              <a:gd name="connsiteY4" fmla="*/ 0 h 2139696"/>
              <a:gd name="connsiteX5" fmla="*/ 3677799 w 11267440"/>
              <a:gd name="connsiteY5" fmla="*/ 0 h 2139696"/>
              <a:gd name="connsiteX6" fmla="*/ 3677799 w 11267440"/>
              <a:gd name="connsiteY6" fmla="*/ 2139696 h 2139696"/>
              <a:gd name="connsiteX7" fmla="*/ 0 w 11267440"/>
              <a:gd name="connsiteY7" fmla="*/ 2139696 h 2139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267440" h="2139696">
                <a:moveTo>
                  <a:pt x="3783068" y="0"/>
                </a:moveTo>
                <a:lnTo>
                  <a:pt x="11267440" y="0"/>
                </a:lnTo>
                <a:lnTo>
                  <a:pt x="11267440" y="2139696"/>
                </a:lnTo>
                <a:lnTo>
                  <a:pt x="3783068" y="2139696"/>
                </a:lnTo>
                <a:close/>
                <a:moveTo>
                  <a:pt x="0" y="0"/>
                </a:moveTo>
                <a:lnTo>
                  <a:pt x="3677799" y="0"/>
                </a:lnTo>
                <a:lnTo>
                  <a:pt x="3677799" y="2139696"/>
                </a:lnTo>
                <a:lnTo>
                  <a:pt x="0" y="2139696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rtlCol="0" anchor="t" anchorCtr="0">
            <a:noAutofit/>
          </a:bodyPr>
          <a:lstStyle>
            <a:lvl1pPr marL="0" indent="0" algn="ctr">
              <a:buNone/>
              <a:defRPr lang="de-DE"/>
            </a:lvl1pPr>
          </a:lstStyle>
          <a:p>
            <a:pPr rtl="0"/>
            <a:r>
              <a:rPr lang="de-DE"/>
              <a:t>Bild durch Klicken hinzufügen</a:t>
            </a:r>
          </a:p>
        </p:txBody>
      </p:sp>
      <p:sp>
        <p:nvSpPr>
          <p:cNvPr id="7" name="Inhaltsplatzhalter 5">
            <a:extLst>
              <a:ext uri="{FF2B5EF4-FFF2-40B4-BE49-F238E27FC236}">
                <a16:creationId xmlns:a16="http://schemas.microsoft.com/office/drawing/2014/main" id="{135EE74D-5A60-B83C-5C2D-7B6FEA778FCB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4305827" y="2878091"/>
            <a:ext cx="7418813" cy="3440485"/>
          </a:xfrm>
        </p:spPr>
        <p:txBody>
          <a:bodyPr rtlCol="0" anchor="ctr" anchorCtr="0">
            <a:normAutofit/>
          </a:bodyPr>
          <a:lstStyle>
            <a:lvl1pPr marL="283464" indent="-283464">
              <a:buFont typeface="Arial" panose="020B0604020202020204" pitchFamily="34" charset="0"/>
              <a:buChar char="•"/>
              <a:defRPr lang="de-DE"/>
            </a:lvl1pPr>
            <a:lvl2pPr marL="283464" indent="-283464">
              <a:buFont typeface="Arial" panose="020B0604020202020204" pitchFamily="34" charset="0"/>
              <a:buChar char="•"/>
              <a:defRPr lang="de-DE"/>
            </a:lvl2pPr>
            <a:lvl3pPr marL="283464" indent="-283464">
              <a:buFont typeface="Arial" panose="020B0604020202020204" pitchFamily="34" charset="0"/>
              <a:buChar char="•"/>
              <a:defRPr lang="de-DE"/>
            </a:lvl3pPr>
            <a:lvl4pPr marL="283464" indent="-283464">
              <a:buFont typeface="Arial" panose="020B0604020202020204" pitchFamily="34" charset="0"/>
              <a:buChar char="•"/>
              <a:defRPr lang="de-DE"/>
            </a:lvl4pPr>
            <a:lvl5pPr marL="283464" indent="-283464">
              <a:buFont typeface="Arial" panose="020B0604020202020204" pitchFamily="34" charset="0"/>
              <a:buChar char="•"/>
              <a:defRPr lang="de-DE"/>
            </a:lvl5pPr>
          </a:lstStyle>
          <a:p>
            <a:pPr lvl="0" rtl="0"/>
            <a:r>
              <a:rPr lang="de-DE"/>
              <a:t>Klicken Sie, um Text hinzuzufügen. 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10" name="Fußzeilenplatzhalter 9">
            <a:extLst>
              <a:ext uri="{FF2B5EF4-FFF2-40B4-BE49-F238E27FC236}">
                <a16:creationId xmlns:a16="http://schemas.microsoft.com/office/drawing/2014/main" id="{2BCF1FAD-0BAD-2574-3352-B152DF76C150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9" name="Datumsplatzhalter 8">
            <a:extLst>
              <a:ext uri="{FF2B5EF4-FFF2-40B4-BE49-F238E27FC236}">
                <a16:creationId xmlns:a16="http://schemas.microsoft.com/office/drawing/2014/main" id="{EC328E41-645E-D257-FFF3-93344A8E4FA5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r>
              <a:rPr lang="de-DE"/>
              <a:t>20XX</a:t>
            </a:r>
            <a:endParaRPr lang="de-DE" dirty="0"/>
          </a:p>
        </p:txBody>
      </p:sp>
      <p:sp>
        <p:nvSpPr>
          <p:cNvPr id="14" name="Foliennummernplatzhalter 13">
            <a:extLst>
              <a:ext uri="{FF2B5EF4-FFF2-40B4-BE49-F238E27FC236}">
                <a16:creationId xmlns:a16="http://schemas.microsoft.com/office/drawing/2014/main" id="{DEF9E45A-6561-C074-14CE-B3B63476D221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672130" y="6423914"/>
            <a:ext cx="1052510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3A98EE3D-8CD1-4C3F-BD1C-C98C9596463C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183149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457200" y="690880"/>
            <a:ext cx="11267440" cy="1143000"/>
          </a:xfrm>
        </p:spPr>
        <p:txBody>
          <a:bodyPr rtlCol="0"/>
          <a:lstStyle>
            <a:lvl1pPr>
              <a:defRPr lang="de-DE"/>
            </a:lvl1pPr>
          </a:lstStyle>
          <a:p>
            <a:pPr rtl="0"/>
            <a:r>
              <a:rPr lang="de-DE"/>
              <a:t>Titel durch Klicken hinzufügen</a:t>
            </a:r>
          </a:p>
        </p:txBody>
      </p:sp>
      <p:sp>
        <p:nvSpPr>
          <p:cNvPr id="9" name="Inhaltsplatzhalter 3">
            <a:extLst>
              <a:ext uri="{FF2B5EF4-FFF2-40B4-BE49-F238E27FC236}">
                <a16:creationId xmlns:a16="http://schemas.microsoft.com/office/drawing/2014/main" id="{ECA520B1-DC84-A47D-1F5E-CCD567EB2D86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457200" y="2187362"/>
            <a:ext cx="3657600" cy="3633047"/>
          </a:xfrm>
        </p:spPr>
        <p:txBody>
          <a:bodyPr rtlCol="0" anchor="t">
            <a:normAutofit/>
          </a:bodyPr>
          <a:lstStyle>
            <a:lvl1pPr marL="342900" indent="-342900">
              <a:buFont typeface="+mj-lt"/>
              <a:buAutoNum type="arabicPeriod"/>
              <a:defRPr lang="de-DE" sz="1800"/>
            </a:lvl1pPr>
            <a:lvl2pPr marL="914400" indent="-342900">
              <a:buFont typeface="+mj-lt"/>
              <a:buAutoNum type="alphaLcPeriod"/>
              <a:defRPr lang="de-DE" sz="1800"/>
            </a:lvl2pPr>
            <a:lvl3pPr marL="1371600" indent="-342900">
              <a:buFont typeface="+mj-lt"/>
              <a:buAutoNum type="arabicPeriod"/>
              <a:defRPr lang="de-DE" sz="1800"/>
            </a:lvl3pPr>
            <a:lvl4pPr marL="1600200" indent="-342900">
              <a:buFont typeface="+mj-lt"/>
              <a:buAutoNum type="alphaLcParenR"/>
              <a:defRPr lang="de-DE" sz="1800"/>
            </a:lvl4pPr>
            <a:lvl5pPr marL="2057400" indent="-400050">
              <a:buFont typeface="+mj-lt"/>
              <a:buAutoNum type="romanLcPeriod"/>
              <a:defRPr lang="de-DE" sz="1800"/>
            </a:lvl5pPr>
          </a:lstStyle>
          <a:p>
            <a:pPr lvl="0" rtl="0"/>
            <a:r>
              <a:rPr lang="de-DE"/>
              <a:t>Klicken Sie, um Text hinzuzufügen.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 hasCustomPrompt="1"/>
          </p:nvPr>
        </p:nvSpPr>
        <p:spPr>
          <a:xfrm>
            <a:off x="4282437" y="2187361"/>
            <a:ext cx="7442203" cy="3633047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/>
            </a:lvl1pPr>
            <a:lvl2pPr marL="0">
              <a:defRPr lang="de-DE" sz="1800"/>
            </a:lvl2pPr>
            <a:lvl3pPr marL="548640">
              <a:defRPr lang="de-DE" sz="1800"/>
            </a:lvl3pPr>
            <a:lvl4pPr marL="822960">
              <a:defRPr lang="de-DE" sz="1800"/>
            </a:lvl4pPr>
            <a:lvl5pPr marL="1097280">
              <a:defRPr lang="de-DE" sz="1800"/>
            </a:lvl5pPr>
          </a:lstStyle>
          <a:p>
            <a:pPr lvl="0" rtl="0"/>
            <a:r>
              <a:rPr lang="de-DE"/>
              <a:t>Klicken Sie, um Text hinzuzufügen.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457200" y="6423914"/>
            <a:ext cx="704120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r>
              <a:rPr lang="de-DE"/>
              <a:t>20XX</a:t>
            </a: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10558300" y="6423914"/>
            <a:ext cx="1166340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3A98EE3D-8CD1-4C3F-BD1C-C98C9596463C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67918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halt + Tabel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C40C44A-93E6-6C58-5E88-AFDC594EC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040" y="725444"/>
            <a:ext cx="11277600" cy="1044253"/>
          </a:xfrm>
        </p:spPr>
        <p:txBody>
          <a:bodyPr rtlCol="0" anchor="b" anchorCtr="0">
            <a:noAutofit/>
          </a:bodyPr>
          <a:lstStyle>
            <a:defPPr>
              <a:defRPr lang="de-DE"/>
            </a:defPPr>
          </a:lstStyle>
          <a:p>
            <a:pPr rtl="0"/>
            <a:r>
              <a:rPr lang="de-DE"/>
              <a:t>Titelmasterformat durch Klicken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C813049-5F46-053E-6279-8183259649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2245360"/>
            <a:ext cx="3342640" cy="3992880"/>
          </a:xfrm>
        </p:spPr>
        <p:txBody>
          <a:bodyPr rtlCol="0" anchor="t"/>
          <a:lstStyle>
            <a:lvl1pPr marL="0" indent="0">
              <a:buNone/>
              <a:defRPr lang="de-DE"/>
            </a:lvl1pPr>
            <a:lvl2pPr marL="324000" indent="0">
              <a:buNone/>
              <a:defRPr lang="de-DE"/>
            </a:lvl2pPr>
            <a:lvl3pPr marL="630000" indent="0">
              <a:buNone/>
              <a:defRPr lang="de-DE"/>
            </a:lvl3pPr>
            <a:lvl4pPr marL="1008000" indent="0">
              <a:buNone/>
              <a:defRPr lang="de-DE"/>
            </a:lvl4pPr>
            <a:lvl5pPr marL="1368000" indent="0">
              <a:buNone/>
              <a:defRPr lang="de-DE"/>
            </a:lvl5pPr>
          </a:lstStyle>
          <a:p>
            <a:pPr lvl="0" rtl="0"/>
            <a:r>
              <a:rPr lang="de-DE"/>
              <a:t>Textmasterformat durch Klicken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8" name="Tabellenplatzhalter 7">
            <a:extLst>
              <a:ext uri="{FF2B5EF4-FFF2-40B4-BE49-F238E27FC236}">
                <a16:creationId xmlns:a16="http://schemas.microsoft.com/office/drawing/2014/main" id="{423FEB60-8FB5-7F10-EDD7-8AB4B3139EF6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4236720" y="2236109"/>
            <a:ext cx="7498080" cy="4002131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C6CFCEB5-4092-FD13-478E-51CD74FDB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r>
              <a:rPr lang="de-DE"/>
              <a:t>20XX</a:t>
            </a:r>
            <a:endParaRPr lang="de-DE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5D077A4D-E7C0-912D-293F-D93F0CB5C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CA6AA9E1-334B-5F8F-8A92-67DD095F7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2290" y="6423914"/>
            <a:ext cx="1052510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CBD12358-51D2-46B3-9BDE-DF29528B9454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96971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457200" y="690880"/>
            <a:ext cx="11267440" cy="1143000"/>
          </a:xfrm>
        </p:spPr>
        <p:txBody>
          <a:bodyPr rtlCol="0"/>
          <a:lstStyle>
            <a:lvl1pPr>
              <a:defRPr lang="de-DE"/>
            </a:lvl1pPr>
          </a:lstStyle>
          <a:p>
            <a:pPr rtl="0"/>
            <a:r>
              <a:rPr lang="de-DE"/>
              <a:t>Titel durch Klicken hinzufügen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 hasCustomPrompt="1"/>
          </p:nvPr>
        </p:nvSpPr>
        <p:spPr>
          <a:xfrm>
            <a:off x="457200" y="2318490"/>
            <a:ext cx="7371083" cy="3633047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/>
            </a:lvl1pPr>
            <a:lvl2pPr marL="0">
              <a:defRPr lang="de-DE" sz="1800"/>
            </a:lvl2pPr>
            <a:lvl3pPr marL="548640">
              <a:defRPr lang="de-DE" sz="1800"/>
            </a:lvl3pPr>
            <a:lvl4pPr marL="822960">
              <a:defRPr lang="de-DE" sz="1800"/>
            </a:lvl4pPr>
            <a:lvl5pPr marL="1097280">
              <a:defRPr lang="de-DE" sz="1800"/>
            </a:lvl5pPr>
          </a:lstStyle>
          <a:p>
            <a:pPr lvl="0" rtl="0"/>
            <a:r>
              <a:rPr lang="de-DE"/>
              <a:t>Klicken Sie, um Text hinzuzufügen.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9" name="Inhaltsplatzhalter 3">
            <a:extLst>
              <a:ext uri="{FF2B5EF4-FFF2-40B4-BE49-F238E27FC236}">
                <a16:creationId xmlns:a16="http://schemas.microsoft.com/office/drawing/2014/main" id="{8E6EDC6B-B9AA-A4D9-A782-C38A0F84F63F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7993378" y="2318490"/>
            <a:ext cx="3731262" cy="3633047"/>
          </a:xfrm>
        </p:spPr>
        <p:txBody>
          <a:bodyPr rtlCol="0" anchor="t">
            <a:normAutofit/>
          </a:bodyPr>
          <a:lstStyle>
            <a:lvl1pPr marL="0" indent="-342900">
              <a:buFont typeface="+mj-lt"/>
              <a:buAutoNum type="arabicPeriod"/>
              <a:defRPr lang="de-DE" sz="1800"/>
            </a:lvl1pPr>
            <a:lvl2pPr marL="914400" indent="-342900">
              <a:buFont typeface="+mj-lt"/>
              <a:buAutoNum type="alphaLcPeriod"/>
              <a:defRPr lang="de-DE" sz="1800"/>
            </a:lvl2pPr>
            <a:lvl3pPr marL="1371600" indent="-342900">
              <a:buFont typeface="+mj-lt"/>
              <a:buAutoNum type="arabicPeriod"/>
              <a:defRPr lang="de-DE" sz="1800"/>
            </a:lvl3pPr>
            <a:lvl4pPr marL="1600200" indent="-342900">
              <a:buFont typeface="+mj-lt"/>
              <a:buAutoNum type="alphaLcParenR"/>
              <a:defRPr lang="de-DE" sz="1800"/>
            </a:lvl4pPr>
            <a:lvl5pPr marL="2057400" indent="-400050">
              <a:buFont typeface="+mj-lt"/>
              <a:buAutoNum type="romanLcPeriod"/>
              <a:defRPr lang="de-DE" sz="1800"/>
            </a:lvl5pPr>
          </a:lstStyle>
          <a:p>
            <a:pPr lvl="0" rtl="0"/>
            <a:r>
              <a:rPr lang="de-DE"/>
              <a:t>Klicken Sie, um Text hinzuzufügen.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457200" y="6423914"/>
            <a:ext cx="704120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r>
              <a:rPr lang="de-DE"/>
              <a:t>20XX</a:t>
            </a: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10558300" y="6423914"/>
            <a:ext cx="1166340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3A98EE3D-8CD1-4C3F-BD1C-C98C9596463C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54945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hlussbemerk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>
            <a:extLst>
              <a:ext uri="{FF2B5EF4-FFF2-40B4-BE49-F238E27FC236}">
                <a16:creationId xmlns:a16="http://schemas.microsoft.com/office/drawing/2014/main" id="{D0F196A1-2430-4797-B656-A38302FAFF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151" y="666984"/>
            <a:ext cx="3672970" cy="2125911"/>
          </a:xfrm>
        </p:spPr>
        <p:txBody>
          <a:bodyPr rtlCol="0">
            <a:noAutofit/>
          </a:bodyPr>
          <a:lstStyle>
            <a:lvl1pPr algn="l">
              <a:defRPr lang="de-DE"/>
            </a:lvl1pPr>
          </a:lstStyle>
          <a:p>
            <a:pPr rtl="0"/>
            <a:endParaRPr lang="de-DE" noProof="0" dirty="0"/>
          </a:p>
        </p:txBody>
      </p:sp>
      <p:sp>
        <p:nvSpPr>
          <p:cNvPr id="2" name="Inhaltsplatzhalter 5">
            <a:extLst>
              <a:ext uri="{FF2B5EF4-FFF2-40B4-BE49-F238E27FC236}">
                <a16:creationId xmlns:a16="http://schemas.microsoft.com/office/drawing/2014/main" id="{5A0AD703-0A43-5323-CCB2-832D424EF2DB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462151" y="2862479"/>
            <a:ext cx="3672970" cy="3491849"/>
          </a:xfrm>
        </p:spPr>
        <p:txBody>
          <a:bodyPr rtlCol="0" anchor="t" anchorCtr="0">
            <a:normAutofit/>
          </a:bodyPr>
          <a:lstStyle>
            <a:lvl1pPr marL="0" indent="0">
              <a:buNone/>
              <a:defRPr lang="de-DE"/>
            </a:lvl1pPr>
          </a:lstStyle>
          <a:p>
            <a:pPr lvl="0" rtl="0"/>
            <a:r>
              <a:rPr lang="de-DE" noProof="0"/>
              <a:t>Klicken Sie, um Text hinzuzufügen. 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4" name="Bildplatzhalter 3">
            <a:extLst>
              <a:ext uri="{FF2B5EF4-FFF2-40B4-BE49-F238E27FC236}">
                <a16:creationId xmlns:a16="http://schemas.microsoft.com/office/drawing/2014/main" id="{4627B629-9CBE-3ECF-2D88-F07AACD0374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231970" y="666985"/>
            <a:ext cx="7497880" cy="5687344"/>
          </a:xfrm>
          <a:custGeom>
            <a:avLst/>
            <a:gdLst>
              <a:gd name="connsiteX0" fmla="*/ 3803282 w 7497880"/>
              <a:gd name="connsiteY0" fmla="*/ 0 h 5687344"/>
              <a:gd name="connsiteX1" fmla="*/ 7497880 w 7497880"/>
              <a:gd name="connsiteY1" fmla="*/ 0 h 5687344"/>
              <a:gd name="connsiteX2" fmla="*/ 7497880 w 7497880"/>
              <a:gd name="connsiteY2" fmla="*/ 4581885 h 5687344"/>
              <a:gd name="connsiteX3" fmla="*/ 3803282 w 7497880"/>
              <a:gd name="connsiteY3" fmla="*/ 4581885 h 5687344"/>
              <a:gd name="connsiteX4" fmla="*/ 0 w 7497880"/>
              <a:gd name="connsiteY4" fmla="*/ 0 h 5687344"/>
              <a:gd name="connsiteX5" fmla="*/ 3699373 w 7497880"/>
              <a:gd name="connsiteY5" fmla="*/ 0 h 5687344"/>
              <a:gd name="connsiteX6" fmla="*/ 3699373 w 7497880"/>
              <a:gd name="connsiteY6" fmla="*/ 4581885 h 5687344"/>
              <a:gd name="connsiteX7" fmla="*/ 2 w 7497880"/>
              <a:gd name="connsiteY7" fmla="*/ 4581885 h 5687344"/>
              <a:gd name="connsiteX8" fmla="*/ 2 w 7497880"/>
              <a:gd name="connsiteY8" fmla="*/ 4679200 h 5687344"/>
              <a:gd name="connsiteX9" fmla="*/ 3699373 w 7497880"/>
              <a:gd name="connsiteY9" fmla="*/ 4679200 h 5687344"/>
              <a:gd name="connsiteX10" fmla="*/ 3699373 w 7497880"/>
              <a:gd name="connsiteY10" fmla="*/ 5679350 h 5687344"/>
              <a:gd name="connsiteX11" fmla="*/ 3803282 w 7497880"/>
              <a:gd name="connsiteY11" fmla="*/ 5679350 h 5687344"/>
              <a:gd name="connsiteX12" fmla="*/ 3803282 w 7497880"/>
              <a:gd name="connsiteY12" fmla="*/ 4679200 h 5687344"/>
              <a:gd name="connsiteX13" fmla="*/ 7497880 w 7497880"/>
              <a:gd name="connsiteY13" fmla="*/ 4679200 h 5687344"/>
              <a:gd name="connsiteX14" fmla="*/ 7497880 w 7497880"/>
              <a:gd name="connsiteY14" fmla="*/ 5687344 h 5687344"/>
              <a:gd name="connsiteX15" fmla="*/ 0 w 7497880"/>
              <a:gd name="connsiteY15" fmla="*/ 5687344 h 5687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497880" h="5687344">
                <a:moveTo>
                  <a:pt x="3803282" y="0"/>
                </a:moveTo>
                <a:lnTo>
                  <a:pt x="7497880" y="0"/>
                </a:lnTo>
                <a:lnTo>
                  <a:pt x="7497880" y="4581885"/>
                </a:lnTo>
                <a:lnTo>
                  <a:pt x="3803282" y="4581885"/>
                </a:lnTo>
                <a:close/>
                <a:moveTo>
                  <a:pt x="0" y="0"/>
                </a:moveTo>
                <a:lnTo>
                  <a:pt x="3699373" y="0"/>
                </a:lnTo>
                <a:lnTo>
                  <a:pt x="3699373" y="4581885"/>
                </a:lnTo>
                <a:lnTo>
                  <a:pt x="2" y="4581885"/>
                </a:lnTo>
                <a:lnTo>
                  <a:pt x="2" y="4679200"/>
                </a:lnTo>
                <a:lnTo>
                  <a:pt x="3699373" y="4679200"/>
                </a:lnTo>
                <a:lnTo>
                  <a:pt x="3699373" y="5679350"/>
                </a:lnTo>
                <a:lnTo>
                  <a:pt x="3803282" y="5679350"/>
                </a:lnTo>
                <a:lnTo>
                  <a:pt x="3803282" y="4679200"/>
                </a:lnTo>
                <a:lnTo>
                  <a:pt x="7497880" y="4679200"/>
                </a:lnTo>
                <a:lnTo>
                  <a:pt x="7497880" y="5687344"/>
                </a:lnTo>
                <a:lnTo>
                  <a:pt x="0" y="5687344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rtlCol="0" anchor="t">
            <a:noAutofit/>
          </a:bodyPr>
          <a:lstStyle>
            <a:lvl1pPr marL="0" indent="0" algn="ctr">
              <a:buNone/>
              <a:defRPr lang="de-DE"/>
            </a:lvl1pPr>
          </a:lstStyle>
          <a:p>
            <a:pPr rtl="0"/>
            <a:r>
              <a:rPr lang="de-DE" noProof="0"/>
              <a:t>Klicken, um Bild hinzuzufügen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90DD7D93-4C4D-E385-9F8C-40536F0BDEA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r>
              <a:rPr lang="de-DE" noProof="0"/>
              <a:t>20XX</a:t>
            </a:r>
            <a:endParaRPr lang="de-DE" noProof="0" dirty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BC99FA72-244D-9DC3-C9B7-E7DAD50A01F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noProof="0" dirty="0"/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725A4F6F-66FD-CDA5-7F8F-F5FD6382CFC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0677340" y="6423914"/>
            <a:ext cx="1052510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3A98EE3D-8CD1-4C3F-BD1C-C98C9596463C}" type="slidenum">
              <a:rPr lang="de-DE" noProof="0" smtClean="0"/>
              <a:t>‹Nr.›</a:t>
            </a:fld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val="1982254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4EDE807-0B0D-AB17-AEC5-973B84682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r>
              <a:rPr lang="de-DE"/>
              <a:t>20XX</a:t>
            </a:r>
            <a:endParaRPr lang="de-DE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44D96F4F-F3DC-87D8-C13D-6619F4CD7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82D73CFE-935B-6D65-59E2-60B4C0A28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3A98EE3D-8CD1-4C3F-BD1C-C98C9596463C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07898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de-DE"/>
            </a:defPPr>
          </a:lstStyle>
          <a:p>
            <a:pPr rtl="0"/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de-DE"/>
            </a:defPPr>
          </a:lstStyle>
          <a:p>
            <a:pPr lvl="0" rtl="0"/>
            <a:r>
              <a:rPr lang="de-DE"/>
              <a:t>Textmasterformat durch Klicken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de-DE"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de-DE"/>
              <a:t>20XX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57200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de-DE" sz="9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de-DE"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3A98EE3D-8CD1-4C3F-BD1C-C98C9596463C}" type="slidenum">
              <a:rPr lang="de-DE" smtClean="0"/>
              <a:t>‹Nr.›</a:t>
            </a:fld>
            <a:endParaRPr lang="de-DE" dirty="0"/>
          </a:p>
        </p:txBody>
      </p:sp>
      <p:grpSp>
        <p:nvGrpSpPr>
          <p:cNvPr id="7" name="Gruppieren 6">
            <a:extLst>
              <a:ext uri="{FF2B5EF4-FFF2-40B4-BE49-F238E27FC236}">
                <a16:creationId xmlns:a16="http://schemas.microsoft.com/office/drawing/2014/main" id="{FE284FBA-8100-A68A-E505-8394037280E3}"/>
              </a:ext>
            </a:extLst>
          </p:cNvPr>
          <p:cNvGrpSpPr/>
          <p:nvPr userDrawn="1"/>
        </p:nvGrpSpPr>
        <p:grpSpPr>
          <a:xfrm>
            <a:off x="428696" y="482137"/>
            <a:ext cx="11301155" cy="81191"/>
            <a:chOff x="428696" y="482137"/>
            <a:chExt cx="11301155" cy="81191"/>
          </a:xfrm>
        </p:grpSpPr>
        <p:sp>
          <p:nvSpPr>
            <p:cNvPr id="8" name="Rechteck 7">
              <a:extLst>
                <a:ext uri="{FF2B5EF4-FFF2-40B4-BE49-F238E27FC236}">
                  <a16:creationId xmlns:a16="http://schemas.microsoft.com/office/drawing/2014/main" id="{33D76077-2232-20C1-A39F-D53FF37F23AD}"/>
                </a:ext>
              </a:extLst>
            </p:cNvPr>
            <p:cNvSpPr/>
            <p:nvPr/>
          </p:nvSpPr>
          <p:spPr>
            <a:xfrm flipV="1">
              <a:off x="428696" y="482137"/>
              <a:ext cx="3703321" cy="81191"/>
            </a:xfrm>
            <a:prstGeom prst="rect">
              <a:avLst/>
            </a:prstGeom>
            <a:solidFill>
              <a:schemeClr val="accent3"/>
            </a:solidFill>
            <a:ln w="53975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de-DE"/>
              </a:defPPr>
            </a:lstStyle>
            <a:p>
              <a:pPr algn="ctr" rtl="0"/>
              <a:endParaRPr lang="de-DE" dirty="0"/>
            </a:p>
          </p:txBody>
        </p:sp>
        <p:sp>
          <p:nvSpPr>
            <p:cNvPr id="9" name="Rechteck 8">
              <a:extLst>
                <a:ext uri="{FF2B5EF4-FFF2-40B4-BE49-F238E27FC236}">
                  <a16:creationId xmlns:a16="http://schemas.microsoft.com/office/drawing/2014/main" id="{23E564DB-C879-75FB-127D-6BEDFDDFE5E9}"/>
                </a:ext>
              </a:extLst>
            </p:cNvPr>
            <p:cNvSpPr/>
            <p:nvPr/>
          </p:nvSpPr>
          <p:spPr>
            <a:xfrm flipV="1">
              <a:off x="4235926" y="482137"/>
              <a:ext cx="3703321" cy="81191"/>
            </a:xfrm>
            <a:prstGeom prst="rect">
              <a:avLst/>
            </a:prstGeom>
            <a:solidFill>
              <a:schemeClr val="accent1"/>
            </a:solidFill>
            <a:ln w="53975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de-DE"/>
              </a:defPPr>
            </a:lstStyle>
            <a:p>
              <a:pPr algn="ctr" rtl="0"/>
              <a:endParaRPr lang="de-DE" dirty="0"/>
            </a:p>
          </p:txBody>
        </p:sp>
        <p:sp>
          <p:nvSpPr>
            <p:cNvPr id="10" name="Rechteck 9">
              <a:extLst>
                <a:ext uri="{FF2B5EF4-FFF2-40B4-BE49-F238E27FC236}">
                  <a16:creationId xmlns:a16="http://schemas.microsoft.com/office/drawing/2014/main" id="{2596683C-B322-4FC1-A3A3-337211F501AE}"/>
                </a:ext>
              </a:extLst>
            </p:cNvPr>
            <p:cNvSpPr/>
            <p:nvPr/>
          </p:nvSpPr>
          <p:spPr>
            <a:xfrm flipV="1">
              <a:off x="8026530" y="482137"/>
              <a:ext cx="3703321" cy="81191"/>
            </a:xfrm>
            <a:prstGeom prst="rect">
              <a:avLst/>
            </a:prstGeom>
            <a:solidFill>
              <a:schemeClr val="accent4"/>
            </a:solidFill>
            <a:ln w="53975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de-DE"/>
              </a:defPPr>
            </a:lstStyle>
            <a:p>
              <a:pPr algn="ctr" rtl="0"/>
              <a:endParaRPr lang="de-DE" dirty="0"/>
            </a:p>
          </p:txBody>
        </p:sp>
      </p:grpSp>
    </p:spTree>
    <p:extLst>
      <p:ext uri="{BB962C8B-B14F-4D97-AF65-F5344CB8AC3E}">
        <p14:creationId xmlns:p14="http://schemas.microsoft.com/office/powerpoint/2010/main" val="2179292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80" r:id="rId3"/>
    <p:sldLayoutId id="2147483797" r:id="rId4"/>
    <p:sldLayoutId id="2147483787" r:id="rId5"/>
    <p:sldLayoutId id="2147483766" r:id="rId6"/>
    <p:sldLayoutId id="2147483795" r:id="rId7"/>
    <p:sldLayoutId id="2147483798" r:id="rId8"/>
    <p:sldLayoutId id="2147483779" r:id="rId9"/>
    <p:sldLayoutId id="2147483769" r:id="rId10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lang="de-DE" sz="28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 lang="de-DE">
          <a:solidFill>
            <a:schemeClr val="tx2"/>
          </a:solidFill>
        </a:defRPr>
      </a:lvl2pPr>
      <a:lvl3pPr eaLnBrk="1" hangingPunct="1">
        <a:defRPr lang="de-DE">
          <a:solidFill>
            <a:schemeClr val="tx2"/>
          </a:solidFill>
        </a:defRPr>
      </a:lvl3pPr>
      <a:lvl4pPr eaLnBrk="1" hangingPunct="1">
        <a:defRPr lang="de-DE">
          <a:solidFill>
            <a:schemeClr val="tx2"/>
          </a:solidFill>
        </a:defRPr>
      </a:lvl4pPr>
      <a:lvl5pPr eaLnBrk="1" hangingPunct="1">
        <a:defRPr lang="de-DE">
          <a:solidFill>
            <a:schemeClr val="tx2"/>
          </a:solidFill>
        </a:defRPr>
      </a:lvl5pPr>
      <a:lvl6pPr eaLnBrk="1" hangingPunct="1">
        <a:defRPr lang="de-DE">
          <a:solidFill>
            <a:schemeClr val="tx2"/>
          </a:solidFill>
        </a:defRPr>
      </a:lvl6pPr>
      <a:lvl7pPr eaLnBrk="1" hangingPunct="1">
        <a:defRPr lang="de-DE">
          <a:solidFill>
            <a:schemeClr val="tx2"/>
          </a:solidFill>
        </a:defRPr>
      </a:lvl7pPr>
      <a:lvl8pPr eaLnBrk="1" hangingPunct="1">
        <a:defRPr lang="de-DE">
          <a:solidFill>
            <a:schemeClr val="tx2"/>
          </a:solidFill>
        </a:defRPr>
      </a:lvl8pPr>
      <a:lvl9pPr eaLnBrk="1" hangingPunct="1">
        <a:defRPr lang="de-DE"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lang="de-DE"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lang="de-DE"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lang="de-DE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lang="de-DE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lang="de-DE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lang="de-DE"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lang="de-DE"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lang="de-DE"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lang="de-DE"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2.jpeg"/><Relationship Id="rId11" Type="http://schemas.microsoft.com/office/2007/relationships/hdphoto" Target="../media/hdphoto1.wdp"/><Relationship Id="rId5" Type="http://schemas.openxmlformats.org/officeDocument/2006/relationships/image" Target="../media/image7.png"/><Relationship Id="rId10" Type="http://schemas.openxmlformats.org/officeDocument/2006/relationships/image" Target="../media/image9.pn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jpeg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image" Target="../media/image2.jpeg"/><Relationship Id="rId5" Type="http://schemas.openxmlformats.org/officeDocument/2006/relationships/image" Target="../media/image11.jp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>
            <a:extLst>
              <a:ext uri="{FF2B5EF4-FFF2-40B4-BE49-F238E27FC236}">
                <a16:creationId xmlns:a16="http://schemas.microsoft.com/office/drawing/2014/main" id="{479F0267-9D1C-BDA9-A152-B01CD379FC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3074" y="1707884"/>
            <a:ext cx="11265407" cy="587948"/>
          </a:xfrm>
        </p:spPr>
        <p:txBody>
          <a:bodyPr rtlCol="0"/>
          <a:lstStyle>
            <a:defPPr>
              <a:defRPr lang="de-DE"/>
            </a:defPPr>
          </a:lstStyle>
          <a:p>
            <a:pPr algn="ctr" rtl="0"/>
            <a:r>
              <a:rPr lang="de-DE" dirty="0" smtClean="0"/>
              <a:t>Kooperationsgemeinschaft </a:t>
            </a:r>
            <a:endParaRPr lang="de-DE" dirty="0"/>
          </a:p>
        </p:txBody>
      </p:sp>
      <p:sp>
        <p:nvSpPr>
          <p:cNvPr id="4" name="Titel 7">
            <a:extLst>
              <a:ext uri="{FF2B5EF4-FFF2-40B4-BE49-F238E27FC236}">
                <a16:creationId xmlns:a16="http://schemas.microsoft.com/office/drawing/2014/main" id="{479F0267-9D1C-BDA9-A152-B01CD379FC92}"/>
              </a:ext>
            </a:extLst>
          </p:cNvPr>
          <p:cNvSpPr txBox="1">
            <a:spLocks/>
          </p:cNvSpPr>
          <p:nvPr/>
        </p:nvSpPr>
        <p:spPr>
          <a:xfrm>
            <a:off x="457200" y="2295832"/>
            <a:ext cx="11265407" cy="58662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>
              <a:defRPr lang="de-DE"/>
            </a:defPPr>
            <a:lvl1pPr algn="l" defTabSz="457200" rtl="0" eaLnBrk="1" latinLnBrk="0" hangingPunct="1">
              <a:spcBef>
                <a:spcPct val="0"/>
              </a:spcBef>
              <a:buNone/>
              <a:defRPr lang="de-DE" sz="2800" b="0" kern="1200" cap="all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 lang="de-DE">
                <a:solidFill>
                  <a:schemeClr val="tx2"/>
                </a:solidFill>
              </a:defRPr>
            </a:lvl2pPr>
            <a:lvl3pPr eaLnBrk="1" hangingPunct="1">
              <a:defRPr lang="de-DE">
                <a:solidFill>
                  <a:schemeClr val="tx2"/>
                </a:solidFill>
              </a:defRPr>
            </a:lvl3pPr>
            <a:lvl4pPr eaLnBrk="1" hangingPunct="1">
              <a:defRPr lang="de-DE">
                <a:solidFill>
                  <a:schemeClr val="tx2"/>
                </a:solidFill>
              </a:defRPr>
            </a:lvl4pPr>
            <a:lvl5pPr eaLnBrk="1" hangingPunct="1">
              <a:defRPr lang="de-DE">
                <a:solidFill>
                  <a:schemeClr val="tx2"/>
                </a:solidFill>
              </a:defRPr>
            </a:lvl5pPr>
            <a:lvl6pPr eaLnBrk="1" hangingPunct="1">
              <a:defRPr lang="de-DE">
                <a:solidFill>
                  <a:schemeClr val="tx2"/>
                </a:solidFill>
              </a:defRPr>
            </a:lvl6pPr>
            <a:lvl7pPr eaLnBrk="1" hangingPunct="1">
              <a:defRPr lang="de-DE">
                <a:solidFill>
                  <a:schemeClr val="tx2"/>
                </a:solidFill>
              </a:defRPr>
            </a:lvl7pPr>
            <a:lvl8pPr eaLnBrk="1" hangingPunct="1">
              <a:defRPr lang="de-DE">
                <a:solidFill>
                  <a:schemeClr val="tx2"/>
                </a:solidFill>
              </a:defRPr>
            </a:lvl8pPr>
            <a:lvl9pPr eaLnBrk="1" hangingPunct="1">
              <a:defRPr lang="de-DE">
                <a:solidFill>
                  <a:schemeClr val="tx2"/>
                </a:solidFill>
              </a:defRPr>
            </a:lvl9pPr>
          </a:lstStyle>
          <a:p>
            <a:pPr algn="ctr"/>
            <a:r>
              <a:rPr lang="de-DE" sz="2000" dirty="0" smtClean="0"/>
              <a:t>- Koordinierte </a:t>
            </a:r>
            <a:r>
              <a:rPr lang="de-DE" sz="2000" dirty="0"/>
              <a:t>Energiewende Landkreis </a:t>
            </a:r>
            <a:r>
              <a:rPr lang="de-DE" sz="2000" dirty="0" smtClean="0"/>
              <a:t>Roth -</a:t>
            </a:r>
            <a:endParaRPr lang="de-DE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977" b="36221"/>
          <a:stretch/>
        </p:blipFill>
        <p:spPr>
          <a:xfrm>
            <a:off x="417873" y="3112203"/>
            <a:ext cx="11295810" cy="3072286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34" y="6325672"/>
            <a:ext cx="1011140" cy="467805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4803" y="6287158"/>
            <a:ext cx="562388" cy="506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759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el 1">
            <a:extLst>
              <a:ext uri="{FF2B5EF4-FFF2-40B4-BE49-F238E27FC236}">
                <a16:creationId xmlns:a16="http://schemas.microsoft.com/office/drawing/2014/main" id="{B68E91FE-1E96-9012-B0A7-9E9605A1D0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9580" y="4423702"/>
            <a:ext cx="11292839" cy="1434173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rtl="0"/>
            <a:r>
              <a:rPr lang="de-DE" dirty="0" smtClean="0"/>
              <a:t>Aktuelle Herausforderungen der Energiewirtschaft </a:t>
            </a:r>
            <a:br>
              <a:rPr lang="de-DE" dirty="0" smtClean="0"/>
            </a:br>
            <a:r>
              <a:rPr lang="de-DE" dirty="0" smtClean="0"/>
              <a:t>im Landkreis Roth</a:t>
            </a: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34" y="6325672"/>
            <a:ext cx="1011140" cy="467805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4803" y="6287158"/>
            <a:ext cx="562388" cy="506319"/>
          </a:xfrm>
          <a:prstGeom prst="rect">
            <a:avLst/>
          </a:prstGeom>
        </p:spPr>
      </p:pic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44" b="12082"/>
          <a:stretch/>
        </p:blipFill>
        <p:spPr>
          <a:xfrm>
            <a:off x="449579" y="704850"/>
            <a:ext cx="11292839" cy="327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841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040" y="2101398"/>
            <a:ext cx="4272659" cy="3486150"/>
          </a:xfrm>
          <a:prstGeom prst="rect">
            <a:avLst/>
          </a:prstGeom>
        </p:spPr>
      </p:pic>
      <p:sp>
        <p:nvSpPr>
          <p:cNvPr id="30" name="Titel 29">
            <a:extLst>
              <a:ext uri="{FF2B5EF4-FFF2-40B4-BE49-F238E27FC236}">
                <a16:creationId xmlns:a16="http://schemas.microsoft.com/office/drawing/2014/main" id="{6A93E959-E68D-08C8-9C1E-5A318B3EF2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040" y="506369"/>
            <a:ext cx="11277600" cy="1044253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r>
              <a:rPr lang="de-DE" dirty="0" smtClean="0"/>
              <a:t>Zahlen aus dem digitalen Energienutzungsplan+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-1625051" y="5639988"/>
            <a:ext cx="8696325" cy="542618"/>
          </a:xfrm>
        </p:spPr>
        <p:txBody>
          <a:bodyPr>
            <a:normAutofit/>
          </a:bodyPr>
          <a:lstStyle/>
          <a:p>
            <a:pPr algn="ctr"/>
            <a:r>
              <a:rPr lang="de-DE" sz="2400" b="1" dirty="0">
                <a:solidFill>
                  <a:srgbClr val="EA5B0C"/>
                </a:solidFill>
                <a:sym typeface="Wingdings" panose="05000000000000000000" pitchFamily="2" charset="2"/>
              </a:rPr>
              <a:t></a:t>
            </a:r>
            <a:r>
              <a:rPr lang="de-DE" sz="2400" dirty="0">
                <a:sym typeface="Wingdings" panose="05000000000000000000" pitchFamily="2" charset="2"/>
              </a:rPr>
              <a:t>  Bilanziell 64 % erneuerbarer Strom</a:t>
            </a:r>
            <a:endParaRPr lang="de-DE" sz="2400" i="1" dirty="0">
              <a:sym typeface="Wingdings" panose="05000000000000000000" pitchFamily="2" charset="2"/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9846762" y="1088957"/>
            <a:ext cx="10477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2023:</a:t>
            </a: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34" y="6325672"/>
            <a:ext cx="1011140" cy="467805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4803" y="6287158"/>
            <a:ext cx="562388" cy="506319"/>
          </a:xfrm>
          <a:prstGeom prst="rect">
            <a:avLst/>
          </a:prstGeom>
        </p:spPr>
      </p:pic>
      <p:sp>
        <p:nvSpPr>
          <p:cNvPr id="9" name="Inhaltsplatzhalter 2"/>
          <p:cNvSpPr txBox="1">
            <a:spLocks/>
          </p:cNvSpPr>
          <p:nvPr/>
        </p:nvSpPr>
        <p:spPr>
          <a:xfrm>
            <a:off x="266786" y="1906292"/>
            <a:ext cx="4044233" cy="54721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defPPr>
              <a:defRPr lang="de-DE"/>
            </a:defPPr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defRPr lang="de-DE"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2400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defRPr lang="de-DE"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3000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defRPr lang="de-DE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0800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defRPr lang="de-DE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6800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defRPr lang="de-DE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lang="de-DE"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lang="de-DE"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lang="de-DE"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lang="de-DE"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DE" sz="2000" dirty="0" smtClean="0">
                <a:sym typeface="Wingdings" panose="05000000000000000000" pitchFamily="2" charset="2"/>
              </a:rPr>
              <a:t>Strom aus erneuerbaren Energien</a:t>
            </a:r>
            <a:endParaRPr lang="de-DE" sz="2000" i="1" dirty="0">
              <a:sym typeface="Wingdings" panose="05000000000000000000" pitchFamily="2" charset="2"/>
            </a:endParaRP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71993" y="2036169"/>
            <a:ext cx="3870818" cy="3765442"/>
          </a:xfrm>
          <a:prstGeom prst="rect">
            <a:avLst/>
          </a:prstGeom>
        </p:spPr>
      </p:pic>
      <p:sp>
        <p:nvSpPr>
          <p:cNvPr id="10" name="Inhaltsplatzhalter 2"/>
          <p:cNvSpPr txBox="1">
            <a:spLocks/>
          </p:cNvSpPr>
          <p:nvPr/>
        </p:nvSpPr>
        <p:spPr>
          <a:xfrm>
            <a:off x="5591598" y="1906292"/>
            <a:ext cx="4044233" cy="54721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defPPr>
              <a:defRPr lang="de-DE"/>
            </a:defPPr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defRPr lang="de-DE"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2400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defRPr lang="de-DE"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3000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defRPr lang="de-DE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0800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defRPr lang="de-DE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6800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defRPr lang="de-DE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lang="de-DE"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lang="de-DE"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lang="de-DE"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lang="de-DE"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DE" sz="2000" dirty="0" smtClean="0">
                <a:sym typeface="Wingdings" panose="05000000000000000000" pitchFamily="2" charset="2"/>
              </a:rPr>
              <a:t>Wärme aus erneuerbaren Energien</a:t>
            </a:r>
            <a:endParaRPr lang="de-DE" sz="2000" i="1" dirty="0">
              <a:sym typeface="Wingdings" panose="05000000000000000000" pitchFamily="2" charset="2"/>
            </a:endParaRPr>
          </a:p>
        </p:txBody>
      </p:sp>
      <p:sp>
        <p:nvSpPr>
          <p:cNvPr id="12" name="Inhaltsplatzhalter 2"/>
          <p:cNvSpPr txBox="1">
            <a:spLocks/>
          </p:cNvSpPr>
          <p:nvPr/>
        </p:nvSpPr>
        <p:spPr>
          <a:xfrm>
            <a:off x="4311019" y="5888465"/>
            <a:ext cx="8696325" cy="6197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defPPr>
              <a:defRPr lang="de-DE"/>
            </a:defPPr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defRPr lang="de-DE"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2400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defRPr lang="de-DE"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3000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defRPr lang="de-DE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0800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defRPr lang="de-DE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6800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defRPr lang="de-DE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lang="de-DE"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lang="de-DE"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lang="de-DE"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lang="de-DE"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DE" sz="2400" b="1" dirty="0" smtClean="0">
                <a:solidFill>
                  <a:srgbClr val="EA5B0C"/>
                </a:solidFill>
                <a:sym typeface="Wingdings" panose="05000000000000000000" pitchFamily="2" charset="2"/>
              </a:rPr>
              <a:t></a:t>
            </a:r>
            <a:r>
              <a:rPr lang="de-DE" sz="2400" dirty="0" smtClean="0">
                <a:sym typeface="Wingdings" panose="05000000000000000000" pitchFamily="2" charset="2"/>
              </a:rPr>
              <a:t>  Bilanziell rund 25% erneuerbare Wärme</a:t>
            </a:r>
            <a:endParaRPr lang="de-DE" sz="2400" i="1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23435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86585" y="4856316"/>
            <a:ext cx="2294121" cy="2001684"/>
          </a:xfrm>
          <a:prstGeom prst="rect">
            <a:avLst/>
          </a:prstGeom>
        </p:spPr>
      </p:pic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A216ABA2-3118-8291-88CF-FC8D819B52DB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3701684" y="4525456"/>
            <a:ext cx="4695987" cy="449552"/>
          </a:xfrm>
          <a:prstGeom prst="rect">
            <a:avLst/>
          </a:prstGeom>
          <a:solidFill>
            <a:schemeClr val="bg2"/>
          </a:solidFill>
          <a:ln w="9525" cmpd="sng">
            <a:solidFill>
              <a:schemeClr val="bg2"/>
            </a:solidFill>
            <a:prstDash val="solid"/>
          </a:ln>
        </p:spPr>
        <p:txBody>
          <a:bodyPr vert="horz" lIns="90000" tIns="90000" rIns="90000" bIns="90000" rtlCol="0" anchor="ctr">
            <a:normAutofit fontScale="70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16000" indent="-2160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2000" indent="-2160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48000" indent="-2160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64000" indent="-2160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Symbol" panose="05050102010706020507" pitchFamily="18" charset="2"/>
              <a:buChar char="-"/>
              <a:defRPr sz="2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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buNone/>
            </a:pPr>
            <a:r>
              <a:rPr lang="de-DE" sz="2600" b="1" dirty="0" smtClean="0"/>
              <a:t>   Treibhausgasneutralität in Deutschland</a:t>
            </a:r>
            <a:endParaRPr lang="de-DE" sz="2600" b="1" dirty="0"/>
          </a:p>
        </p:txBody>
      </p:sp>
      <p:sp>
        <p:nvSpPr>
          <p:cNvPr id="30" name="Titel 29">
            <a:extLst>
              <a:ext uri="{FF2B5EF4-FFF2-40B4-BE49-F238E27FC236}">
                <a16:creationId xmlns:a16="http://schemas.microsoft.com/office/drawing/2014/main" id="{6A93E959-E68D-08C8-9C1E-5A318B3EF2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040" y="480805"/>
            <a:ext cx="11277600" cy="1044253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r>
              <a:rPr lang="de-DE" dirty="0" smtClean="0"/>
              <a:t>Zahlen aus dem digitalen Energienutzungsplan+</a:t>
            </a:r>
            <a:endParaRPr lang="de-DE" dirty="0"/>
          </a:p>
        </p:txBody>
      </p:sp>
      <p:sp>
        <p:nvSpPr>
          <p:cNvPr id="2" name="Textfeld 1"/>
          <p:cNvSpPr txBox="1"/>
          <p:nvPr/>
        </p:nvSpPr>
        <p:spPr>
          <a:xfrm>
            <a:off x="447040" y="1981771"/>
            <a:ext cx="1047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2023:</a:t>
            </a:r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34" y="6325672"/>
            <a:ext cx="1011140" cy="467805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4803" y="6287158"/>
            <a:ext cx="562388" cy="506319"/>
          </a:xfrm>
          <a:prstGeom prst="rect">
            <a:avLst/>
          </a:prstGeom>
        </p:spPr>
      </p:pic>
      <p:graphicFrame>
        <p:nvGraphicFramePr>
          <p:cNvPr id="10" name="Diagramm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72273122"/>
              </p:ext>
            </p:extLst>
          </p:nvPr>
        </p:nvGraphicFramePr>
        <p:xfrm>
          <a:off x="754838" y="1215854"/>
          <a:ext cx="4139503" cy="31785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12" name="Inhaltsplatzhalter 6">
            <a:extLst>
              <a:ext uri="{FF2B5EF4-FFF2-40B4-BE49-F238E27FC236}">
                <a16:creationId xmlns:a16="http://schemas.microsoft.com/office/drawing/2014/main" id="{6457F42B-79E3-4A26-BD58-DE3C605814AF}"/>
              </a:ext>
            </a:extLst>
          </p:cNvPr>
          <p:cNvSpPr txBox="1">
            <a:spLocks/>
          </p:cNvSpPr>
          <p:nvPr/>
        </p:nvSpPr>
        <p:spPr>
          <a:xfrm>
            <a:off x="1162374" y="5608882"/>
            <a:ext cx="8686506" cy="82003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00100" lvl="1" indent="-342900" algn="l">
              <a:spcBef>
                <a:spcPts val="600"/>
              </a:spcBef>
              <a:spcAft>
                <a:spcPts val="400"/>
              </a:spcAft>
              <a:buFont typeface="Wingdings" panose="05000000000000000000" pitchFamily="2" charset="2"/>
              <a:buChar char="à"/>
            </a:pPr>
            <a:r>
              <a:rPr lang="de-DE" sz="2800" dirty="0" smtClean="0">
                <a:sym typeface="Wingdings" panose="05000000000000000000" pitchFamily="2" charset="2"/>
              </a:rPr>
              <a:t>Stark steigender Bedarf an </a:t>
            </a:r>
            <a:r>
              <a:rPr lang="de-DE" sz="2800" b="1" dirty="0" smtClean="0">
                <a:sym typeface="Wingdings" panose="05000000000000000000" pitchFamily="2" charset="2"/>
              </a:rPr>
              <a:t>Sektorenkopplung</a:t>
            </a:r>
            <a:r>
              <a:rPr lang="de-DE" sz="2800" dirty="0" smtClean="0">
                <a:sym typeface="Wingdings" panose="05000000000000000000" pitchFamily="2" charset="2"/>
              </a:rPr>
              <a:t> zwischen den Sektoren Strom, Wärme und Verkehr</a:t>
            </a:r>
          </a:p>
          <a:p>
            <a:pPr lvl="1" algn="l">
              <a:spcBef>
                <a:spcPts val="600"/>
              </a:spcBef>
              <a:spcAft>
                <a:spcPts val="400"/>
              </a:spcAft>
            </a:pPr>
            <a:endParaRPr lang="de-DE" sz="2800" dirty="0">
              <a:sym typeface="Wingdings" panose="05000000000000000000" pitchFamily="2" charset="2"/>
            </a:endParaRPr>
          </a:p>
        </p:txBody>
      </p:sp>
      <p:sp>
        <p:nvSpPr>
          <p:cNvPr id="14" name="ee4pHeader1">
            <a:extLst>
              <a:ext uri="{FF2B5EF4-FFF2-40B4-BE49-F238E27FC236}">
                <a16:creationId xmlns:a16="http://schemas.microsoft.com/office/drawing/2014/main" id="{840F7689-4F8A-59AE-3234-A470B83D728D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447040" y="4517609"/>
            <a:ext cx="2595967" cy="449552"/>
          </a:xfrm>
          <a:prstGeom prst="rect">
            <a:avLst/>
          </a:prstGeom>
          <a:solidFill>
            <a:schemeClr val="bg2">
              <a:lumMod val="100000"/>
            </a:schemeClr>
          </a:solidFill>
          <a:ln w="9525" cmpd="sng">
            <a:solidFill>
              <a:schemeClr val="bg2">
                <a:lumMod val="100000"/>
              </a:schemeClr>
            </a:solidFill>
            <a:prstDash val="solid"/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de-DE" sz="4000" b="1" dirty="0" smtClean="0">
                <a:solidFill>
                  <a:srgbClr val="00B0F0"/>
                </a:solidFill>
                <a:latin typeface="Arial" panose="020B0604020202020204" pitchFamily="34" charset="0"/>
              </a:rPr>
              <a:t>Bis 2045</a:t>
            </a:r>
            <a:endParaRPr lang="de-DE" sz="4000" b="1" dirty="0">
              <a:solidFill>
                <a:srgbClr val="00B0F0"/>
              </a:solidFill>
              <a:latin typeface="Arial" panose="020B0604020202020204" pitchFamily="34" charset="0"/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3166" y="4260660"/>
            <a:ext cx="989520" cy="989520"/>
          </a:xfrm>
          <a:prstGeom prst="rect">
            <a:avLst/>
          </a:prstGeom>
        </p:spPr>
      </p:pic>
      <p:pic>
        <p:nvPicPr>
          <p:cNvPr id="15" name="Grafik 14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124" b="89888" l="2827" r="98587">
                        <a14:foregroundMark x1="79505" y1="5618" x2="60777" y2="1685"/>
                        <a14:foregroundMark x1="8127" y1="41573" x2="2827" y2="57865"/>
                        <a14:foregroundMark x1="30035" y1="87640" x2="70318" y2="86517"/>
                        <a14:foregroundMark x1="93993" y1="61798" x2="98587" y2="370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713" y="2993820"/>
            <a:ext cx="1304425" cy="632966"/>
          </a:xfrm>
          <a:prstGeom prst="rect">
            <a:avLst/>
          </a:prstGeom>
        </p:spPr>
      </p:pic>
      <p:pic>
        <p:nvPicPr>
          <p:cNvPr id="16" name="Grafik 15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124" b="89888" l="2827" r="98587">
                        <a14:foregroundMark x1="79505" y1="5618" x2="60777" y2="1685"/>
                        <a14:foregroundMark x1="8127" y1="41573" x2="2827" y2="57865"/>
                        <a14:foregroundMark x1="30035" y1="87640" x2="70318" y2="86517"/>
                        <a14:foregroundMark x1="93993" y1="61798" x2="98587" y2="370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548" y="2265121"/>
            <a:ext cx="1304425" cy="632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341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iger Pfeil 2"/>
          <p:cNvSpPr/>
          <p:nvPr/>
        </p:nvSpPr>
        <p:spPr>
          <a:xfrm>
            <a:off x="6759582" y="1928105"/>
            <a:ext cx="2308218" cy="2061274"/>
          </a:xfrm>
          <a:prstGeom prst="bentArrow">
            <a:avLst>
              <a:gd name="adj1" fmla="val 25000"/>
              <a:gd name="adj2" fmla="val 25314"/>
              <a:gd name="adj3" fmla="val 25000"/>
              <a:gd name="adj4" fmla="val 43750"/>
            </a:avLst>
          </a:prstGeom>
          <a:solidFill>
            <a:srgbClr val="EC5A1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graphicFrame>
        <p:nvGraphicFramePr>
          <p:cNvPr id="17" name="Diagramm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02496028"/>
              </p:ext>
            </p:extLst>
          </p:nvPr>
        </p:nvGraphicFramePr>
        <p:xfrm>
          <a:off x="2272201" y="2124072"/>
          <a:ext cx="9341128" cy="4257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itel 29">
            <a:extLst>
              <a:ext uri="{FF2B5EF4-FFF2-40B4-BE49-F238E27FC236}">
                <a16:creationId xmlns:a16="http://schemas.microsoft.com/office/drawing/2014/main" id="{6A93E959-E68D-08C8-9C1E-5A318B3EF272}"/>
              </a:ext>
            </a:extLst>
          </p:cNvPr>
          <p:cNvSpPr txBox="1">
            <a:spLocks/>
          </p:cNvSpPr>
          <p:nvPr/>
        </p:nvSpPr>
        <p:spPr>
          <a:xfrm>
            <a:off x="457200" y="506369"/>
            <a:ext cx="11277600" cy="10442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defPPr>
              <a:defRPr lang="de-DE"/>
            </a:defPPr>
            <a:lvl1pPr algn="l" defTabSz="457200" rtl="0" eaLnBrk="1" latinLnBrk="0" hangingPunct="1">
              <a:spcBef>
                <a:spcPct val="0"/>
              </a:spcBef>
              <a:buNone/>
              <a:defRPr lang="de-DE" sz="2800" b="0" kern="1200" cap="all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 lang="de-DE">
                <a:solidFill>
                  <a:schemeClr val="tx2"/>
                </a:solidFill>
              </a:defRPr>
            </a:lvl2pPr>
            <a:lvl3pPr eaLnBrk="1" hangingPunct="1">
              <a:defRPr lang="de-DE">
                <a:solidFill>
                  <a:schemeClr val="tx2"/>
                </a:solidFill>
              </a:defRPr>
            </a:lvl3pPr>
            <a:lvl4pPr eaLnBrk="1" hangingPunct="1">
              <a:defRPr lang="de-DE">
                <a:solidFill>
                  <a:schemeClr val="tx2"/>
                </a:solidFill>
              </a:defRPr>
            </a:lvl4pPr>
            <a:lvl5pPr eaLnBrk="1" hangingPunct="1">
              <a:defRPr lang="de-DE">
                <a:solidFill>
                  <a:schemeClr val="tx2"/>
                </a:solidFill>
              </a:defRPr>
            </a:lvl5pPr>
            <a:lvl6pPr eaLnBrk="1" hangingPunct="1">
              <a:defRPr lang="de-DE">
                <a:solidFill>
                  <a:schemeClr val="tx2"/>
                </a:solidFill>
              </a:defRPr>
            </a:lvl6pPr>
            <a:lvl7pPr eaLnBrk="1" hangingPunct="1">
              <a:defRPr lang="de-DE">
                <a:solidFill>
                  <a:schemeClr val="tx2"/>
                </a:solidFill>
              </a:defRPr>
            </a:lvl7pPr>
            <a:lvl8pPr eaLnBrk="1" hangingPunct="1">
              <a:defRPr lang="de-DE">
                <a:solidFill>
                  <a:schemeClr val="tx2"/>
                </a:solidFill>
              </a:defRPr>
            </a:lvl8pPr>
            <a:lvl9pPr eaLnBrk="1" hangingPunct="1">
              <a:defRPr lang="de-DE">
                <a:solidFill>
                  <a:schemeClr val="tx2"/>
                </a:solidFill>
              </a:defRPr>
            </a:lvl9pPr>
          </a:lstStyle>
          <a:p>
            <a:r>
              <a:rPr lang="de-DE" dirty="0" smtClean="0"/>
              <a:t>Zahlen aus dem digitalen Energienutzungsplan+</a:t>
            </a:r>
            <a:endParaRPr lang="de-DE" dirty="0"/>
          </a:p>
        </p:txBody>
      </p:sp>
      <p:sp>
        <p:nvSpPr>
          <p:cNvPr id="9" name="Titel 29">
            <a:extLst>
              <a:ext uri="{FF2B5EF4-FFF2-40B4-BE49-F238E27FC236}">
                <a16:creationId xmlns:a16="http://schemas.microsoft.com/office/drawing/2014/main" id="{6A93E959-E68D-08C8-9C1E-5A318B3EF272}"/>
              </a:ext>
            </a:extLst>
          </p:cNvPr>
          <p:cNvSpPr txBox="1">
            <a:spLocks/>
          </p:cNvSpPr>
          <p:nvPr/>
        </p:nvSpPr>
        <p:spPr>
          <a:xfrm>
            <a:off x="457200" y="1028495"/>
            <a:ext cx="11277600" cy="10442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defPPr>
              <a:defRPr lang="de-DE"/>
            </a:defPPr>
            <a:lvl1pPr algn="l" defTabSz="457200" rtl="0" eaLnBrk="1" latinLnBrk="0" hangingPunct="1">
              <a:spcBef>
                <a:spcPct val="0"/>
              </a:spcBef>
              <a:buNone/>
              <a:defRPr lang="de-DE" sz="2800" b="0" kern="1200" cap="all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 lang="de-DE">
                <a:solidFill>
                  <a:schemeClr val="tx2"/>
                </a:solidFill>
              </a:defRPr>
            </a:lvl2pPr>
            <a:lvl3pPr eaLnBrk="1" hangingPunct="1">
              <a:defRPr lang="de-DE">
                <a:solidFill>
                  <a:schemeClr val="tx2"/>
                </a:solidFill>
              </a:defRPr>
            </a:lvl3pPr>
            <a:lvl4pPr eaLnBrk="1" hangingPunct="1">
              <a:defRPr lang="de-DE">
                <a:solidFill>
                  <a:schemeClr val="tx2"/>
                </a:solidFill>
              </a:defRPr>
            </a:lvl4pPr>
            <a:lvl5pPr eaLnBrk="1" hangingPunct="1">
              <a:defRPr lang="de-DE">
                <a:solidFill>
                  <a:schemeClr val="tx2"/>
                </a:solidFill>
              </a:defRPr>
            </a:lvl5pPr>
            <a:lvl6pPr eaLnBrk="1" hangingPunct="1">
              <a:defRPr lang="de-DE">
                <a:solidFill>
                  <a:schemeClr val="tx2"/>
                </a:solidFill>
              </a:defRPr>
            </a:lvl6pPr>
            <a:lvl7pPr eaLnBrk="1" hangingPunct="1">
              <a:defRPr lang="de-DE">
                <a:solidFill>
                  <a:schemeClr val="tx2"/>
                </a:solidFill>
              </a:defRPr>
            </a:lvl7pPr>
            <a:lvl8pPr eaLnBrk="1" hangingPunct="1">
              <a:defRPr lang="de-DE">
                <a:solidFill>
                  <a:schemeClr val="tx2"/>
                </a:solidFill>
              </a:defRPr>
            </a:lvl8pPr>
            <a:lvl9pPr eaLnBrk="1" hangingPunct="1">
              <a:defRPr lang="de-DE">
                <a:solidFill>
                  <a:schemeClr val="tx2"/>
                </a:solidFill>
              </a:defRPr>
            </a:lvl9pPr>
          </a:lstStyle>
          <a:p>
            <a:r>
              <a:rPr lang="de-DE" sz="1800" dirty="0" smtClean="0"/>
              <a:t>Energieverbrauch gesamt 2023 im LK Roth</a:t>
            </a:r>
            <a:endParaRPr lang="de-DE" sz="1800" dirty="0"/>
          </a:p>
        </p:txBody>
      </p:sp>
      <p:sp>
        <p:nvSpPr>
          <p:cNvPr id="8" name="Textfeld 7"/>
          <p:cNvSpPr txBox="1"/>
          <p:nvPr/>
        </p:nvSpPr>
        <p:spPr>
          <a:xfrm>
            <a:off x="2121453" y="2320734"/>
            <a:ext cx="9429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MWh/a</a:t>
            </a:r>
            <a:endParaRPr lang="de-DE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Geschweifte Klammer rechts 10"/>
          <p:cNvSpPr/>
          <p:nvPr/>
        </p:nvSpPr>
        <p:spPr>
          <a:xfrm>
            <a:off x="6220896" y="5608195"/>
            <a:ext cx="459582" cy="590550"/>
          </a:xfrm>
          <a:prstGeom prst="rightBrac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Geschweifte Klammer rechts 12"/>
          <p:cNvSpPr/>
          <p:nvPr/>
        </p:nvSpPr>
        <p:spPr>
          <a:xfrm>
            <a:off x="6207883" y="2748476"/>
            <a:ext cx="485608" cy="2837617"/>
          </a:xfrm>
          <a:prstGeom prst="rightBrac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4" name="Grafik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34" y="6325672"/>
            <a:ext cx="1011140" cy="467805"/>
          </a:xfrm>
          <a:prstGeom prst="rect">
            <a:avLst/>
          </a:prstGeom>
        </p:spPr>
      </p:pic>
      <p:pic>
        <p:nvPicPr>
          <p:cNvPr id="15" name="Grafik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4803" y="6287158"/>
            <a:ext cx="562388" cy="506319"/>
          </a:xfrm>
          <a:prstGeom prst="rect">
            <a:avLst/>
          </a:prstGeom>
        </p:spPr>
      </p:pic>
      <p:sp>
        <p:nvSpPr>
          <p:cNvPr id="18" name="Textfeld 7"/>
          <p:cNvSpPr txBox="1"/>
          <p:nvPr/>
        </p:nvSpPr>
        <p:spPr>
          <a:xfrm>
            <a:off x="6808144" y="5586093"/>
            <a:ext cx="1221502" cy="646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de-DE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Regional erzeugte Energie</a:t>
            </a:r>
            <a:endParaRPr lang="de-DE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feld 7"/>
          <p:cNvSpPr txBox="1"/>
          <p:nvPr/>
        </p:nvSpPr>
        <p:spPr>
          <a:xfrm>
            <a:off x="6759582" y="4022075"/>
            <a:ext cx="941797" cy="461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de-DE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Importierte Energie</a:t>
            </a:r>
            <a:endParaRPr lang="de-DE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feld 7"/>
          <p:cNvSpPr txBox="1"/>
          <p:nvPr/>
        </p:nvSpPr>
        <p:spPr>
          <a:xfrm>
            <a:off x="7068455" y="2314956"/>
            <a:ext cx="1922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de-DE" sz="1800" b="1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de-DE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a. 450 Mio. €/a</a:t>
            </a:r>
            <a:endParaRPr lang="de-DE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8990837" y="1874458"/>
            <a:ext cx="32961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 smtClean="0"/>
              <a:t>Mittelabfluss aus dem Landkreis Roth nach Russland, OPEC-Staaten,…</a:t>
            </a:r>
            <a:endParaRPr lang="de-DE" sz="1600" dirty="0"/>
          </a:p>
        </p:txBody>
      </p:sp>
    </p:spTree>
    <p:extLst>
      <p:ext uri="{BB962C8B-B14F-4D97-AF65-F5344CB8AC3E}">
        <p14:creationId xmlns:p14="http://schemas.microsoft.com/office/powerpoint/2010/main" val="3257312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6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 9"/>
          <p:cNvPicPr>
            <a:picLocks noChangeAspect="1"/>
          </p:cNvPicPr>
          <p:nvPr/>
        </p:nvPicPr>
        <p:blipFill rotWithShape="1">
          <a:blip r:embed="rId3"/>
          <a:srcRect b="3577"/>
          <a:stretch/>
        </p:blipFill>
        <p:spPr>
          <a:xfrm>
            <a:off x="3410252" y="2308450"/>
            <a:ext cx="4983056" cy="4251949"/>
          </a:xfrm>
          <a:prstGeom prst="rect">
            <a:avLst/>
          </a:prstGeom>
        </p:spPr>
      </p:pic>
      <p:sp>
        <p:nvSpPr>
          <p:cNvPr id="8" name="Rechteck 7"/>
          <p:cNvSpPr/>
          <p:nvPr/>
        </p:nvSpPr>
        <p:spPr>
          <a:xfrm>
            <a:off x="5001278" y="2770115"/>
            <a:ext cx="32256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>
              <a:lnSpc>
                <a:spcPct val="100000"/>
              </a:lnSpc>
              <a:spcBef>
                <a:spcPts val="1200"/>
              </a:spcBef>
            </a:pPr>
            <a:r>
              <a:rPr lang="de-DE" sz="12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rPr>
              <a:t>i</a:t>
            </a:r>
            <a:r>
              <a:rPr lang="de-DE" sz="12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rPr>
              <a:t>m N-ERGIE Netzgebiet</a:t>
            </a:r>
            <a:endParaRPr lang="de-DE" sz="12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9" name="Textfeld 8"/>
          <p:cNvSpPr txBox="1"/>
          <p:nvPr/>
        </p:nvSpPr>
        <p:spPr>
          <a:xfrm rot="16200000">
            <a:off x="7403039" y="4368631"/>
            <a:ext cx="17035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 smtClean="0"/>
              <a:t>Quelle: N-ERGIE</a:t>
            </a:r>
            <a:endParaRPr lang="de-DE" sz="1200" dirty="0"/>
          </a:p>
        </p:txBody>
      </p:sp>
      <p:sp>
        <p:nvSpPr>
          <p:cNvPr id="12" name="Titel 10">
            <a:extLst>
              <a:ext uri="{FF2B5EF4-FFF2-40B4-BE49-F238E27FC236}">
                <a16:creationId xmlns:a16="http://schemas.microsoft.com/office/drawing/2014/main" id="{FF0FD1A0-C075-EE18-B3AE-363C242D0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9187" y="448730"/>
            <a:ext cx="11267440" cy="832492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algn="ctr" rtl="0"/>
            <a:r>
              <a:rPr lang="de-DE" sz="2000" dirty="0" smtClean="0"/>
              <a:t>Ausbau erneuerbarer Energien schreitet voran und hat Fahrt aufgenommen</a:t>
            </a:r>
            <a:endParaRPr lang="de-DE" sz="2000" dirty="0"/>
          </a:p>
        </p:txBody>
      </p:sp>
      <p:sp>
        <p:nvSpPr>
          <p:cNvPr id="4" name="Rechteck 3"/>
          <p:cNvSpPr/>
          <p:nvPr/>
        </p:nvSpPr>
        <p:spPr>
          <a:xfrm>
            <a:off x="809625" y="1662836"/>
            <a:ext cx="69723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>
                <a:latin typeface="Arial" panose="020B0604020202020204" pitchFamily="34" charset="0"/>
              </a:rPr>
              <a:t>Der Ausbau der </a:t>
            </a:r>
            <a:r>
              <a:rPr lang="de-DE" b="1" dirty="0">
                <a:latin typeface="Arial" panose="020B0604020202020204" pitchFamily="34" charset="0"/>
              </a:rPr>
              <a:t>erneuerbaren Energien </a:t>
            </a:r>
            <a:r>
              <a:rPr lang="de-DE" dirty="0">
                <a:latin typeface="Arial" panose="020B0604020202020204" pitchFamily="34" charset="0"/>
              </a:rPr>
              <a:t>ist wichtig und richtig,…</a:t>
            </a:r>
            <a:endParaRPr lang="de-DE" dirty="0"/>
          </a:p>
        </p:txBody>
      </p:sp>
      <p:sp>
        <p:nvSpPr>
          <p:cNvPr id="14" name="Rechteck 13"/>
          <p:cNvSpPr/>
          <p:nvPr/>
        </p:nvSpPr>
        <p:spPr>
          <a:xfrm>
            <a:off x="880671" y="2582499"/>
            <a:ext cx="22990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2">
              <a:lnSpc>
                <a:spcPct val="100000"/>
              </a:lnSpc>
              <a:spcBef>
                <a:spcPts val="1200"/>
              </a:spcBef>
            </a:pPr>
            <a:r>
              <a:rPr lang="de-DE" dirty="0">
                <a:latin typeface="Arial" panose="020B0604020202020204" pitchFamily="34" charset="0"/>
              </a:rPr>
              <a:t>… </a:t>
            </a:r>
            <a:r>
              <a:rPr lang="de-DE" sz="2000" b="1" dirty="0">
                <a:latin typeface="Arial" panose="020B0604020202020204" pitchFamily="34" charset="0"/>
              </a:rPr>
              <a:t>ABER</a:t>
            </a:r>
            <a:r>
              <a:rPr lang="de-DE" sz="2400" b="1" dirty="0">
                <a:latin typeface="Arial" panose="020B0604020202020204" pitchFamily="34" charset="0"/>
              </a:rPr>
              <a:t>:</a:t>
            </a:r>
            <a:r>
              <a:rPr lang="de-DE" dirty="0">
                <a:latin typeface="Arial" panose="020B0604020202020204" pitchFamily="34" charset="0"/>
              </a:rPr>
              <a:t> </a:t>
            </a:r>
          </a:p>
        </p:txBody>
      </p:sp>
      <p:pic>
        <p:nvPicPr>
          <p:cNvPr id="15" name="Grafik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34" y="6325672"/>
            <a:ext cx="1011140" cy="467805"/>
          </a:xfrm>
          <a:prstGeom prst="rect">
            <a:avLst/>
          </a:prstGeom>
        </p:spPr>
      </p:pic>
      <p:pic>
        <p:nvPicPr>
          <p:cNvPr id="16" name="Grafik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4803" y="6287158"/>
            <a:ext cx="562388" cy="506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631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85" t="7060" r="8924" b="19194"/>
          <a:stretch/>
        </p:blipFill>
        <p:spPr>
          <a:xfrm>
            <a:off x="9034323" y="2722305"/>
            <a:ext cx="2761674" cy="2772526"/>
          </a:xfrm>
          <a:prstGeom prst="rect">
            <a:avLst/>
          </a:prstGeom>
          <a:gradFill>
            <a:gsLst>
              <a:gs pos="53000">
                <a:srgbClr val="C0CF3A">
                  <a:lumMod val="92000"/>
                  <a:lumOff val="8000"/>
                </a:srgbClr>
              </a:gs>
              <a:gs pos="100000">
                <a:srgbClr val="549E39"/>
              </a:gs>
            </a:gsLst>
            <a:lin ang="5400000" scaled="1"/>
          </a:gradFill>
        </p:spPr>
      </p:pic>
      <p:sp>
        <p:nvSpPr>
          <p:cNvPr id="30" name="Titel 29">
            <a:extLst>
              <a:ext uri="{FF2B5EF4-FFF2-40B4-BE49-F238E27FC236}">
                <a16:creationId xmlns:a16="http://schemas.microsoft.com/office/drawing/2014/main" id="{6A93E959-E68D-08C8-9C1E-5A318B3EF2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703" y="1401876"/>
            <a:ext cx="11277600" cy="1044253"/>
          </a:xfrm>
        </p:spPr>
        <p:txBody>
          <a:bodyPr rtlCol="0"/>
          <a:lstStyle>
            <a:defPPr>
              <a:defRPr lang="de-DE"/>
            </a:defPPr>
          </a:lstStyle>
          <a:p>
            <a:r>
              <a:rPr lang="de-DE" dirty="0" smtClean="0">
                <a:sym typeface="Wingdings" panose="05000000000000000000" pitchFamily="2" charset="2"/>
              </a:rPr>
              <a:t> </a:t>
            </a:r>
            <a:r>
              <a:rPr lang="de-DE" b="1" dirty="0">
                <a:latin typeface="Arial" panose="020B0604020202020204" pitchFamily="34" charset="0"/>
              </a:rPr>
              <a:t>DESHALB:</a:t>
            </a:r>
            <a:r>
              <a:rPr lang="de-DE" dirty="0">
                <a:latin typeface="Arial" panose="020B0604020202020204" pitchFamily="34" charset="0"/>
              </a:rPr>
              <a:t> </a:t>
            </a:r>
            <a:r>
              <a:rPr lang="de-DE" dirty="0" smtClean="0"/>
              <a:t>Koordination und Kooperation</a:t>
            </a:r>
            <a:endParaRPr lang="de-DE" dirty="0"/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A216ABA2-3118-8291-88CF-FC8D819B52DB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3796118" y="924190"/>
            <a:ext cx="5196887" cy="449552"/>
          </a:xfrm>
          <a:prstGeom prst="rect">
            <a:avLst/>
          </a:prstGeom>
          <a:solidFill>
            <a:srgbClr val="FFFFFF"/>
          </a:solidFill>
          <a:ln w="9525" cmpd="sng">
            <a:solidFill>
              <a:schemeClr val="bg2"/>
            </a:solidFill>
            <a:prstDash val="solid"/>
          </a:ln>
        </p:spPr>
        <p:txBody>
          <a:bodyPr vert="horz" lIns="90000" tIns="90000" rIns="90000" bIns="90000" rtlCol="0" anchor="ctr">
            <a:normAutofit fontScale="70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16000" indent="-2160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2000" indent="-2160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48000" indent="-2160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64000" indent="-2160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Symbol" panose="05050102010706020507" pitchFamily="18" charset="2"/>
              <a:buChar char="-"/>
              <a:defRPr sz="2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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buNone/>
            </a:pPr>
            <a:r>
              <a:rPr lang="de-DE" sz="2000" b="1" dirty="0" smtClean="0"/>
              <a:t>    </a:t>
            </a:r>
            <a:r>
              <a:rPr lang="de-DE" sz="2800" b="1" dirty="0" smtClean="0"/>
              <a:t>Treibhausgasneutralität in Deutschland</a:t>
            </a:r>
            <a:endParaRPr lang="de-DE" sz="2800" b="1" dirty="0"/>
          </a:p>
        </p:txBody>
      </p:sp>
      <p:sp>
        <p:nvSpPr>
          <p:cNvPr id="18" name="ee4pHeader1">
            <a:extLst>
              <a:ext uri="{FF2B5EF4-FFF2-40B4-BE49-F238E27FC236}">
                <a16:creationId xmlns:a16="http://schemas.microsoft.com/office/drawing/2014/main" id="{840F7689-4F8A-59AE-3234-A470B83D728D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816000" y="918420"/>
            <a:ext cx="2980118" cy="449552"/>
          </a:xfrm>
          <a:prstGeom prst="rect">
            <a:avLst/>
          </a:prstGeom>
          <a:solidFill>
            <a:schemeClr val="bg2">
              <a:lumMod val="100000"/>
            </a:schemeClr>
          </a:solidFill>
          <a:ln w="9525" cmpd="sng">
            <a:solidFill>
              <a:schemeClr val="bg2">
                <a:lumMod val="100000"/>
              </a:schemeClr>
            </a:solidFill>
            <a:prstDash val="solid"/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de-DE" sz="4000" b="1" dirty="0" smtClean="0">
                <a:solidFill>
                  <a:schemeClr val="accent1">
                    <a:lumMod val="100000"/>
                  </a:schemeClr>
                </a:solidFill>
                <a:latin typeface="Arial" panose="020B0604020202020204" pitchFamily="34" charset="0"/>
              </a:rPr>
              <a:t>Bis 2045</a:t>
            </a:r>
            <a:endParaRPr lang="de-DE" sz="4000" b="1" dirty="0">
              <a:solidFill>
                <a:schemeClr val="accen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44" name="Grafik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34" y="6325672"/>
            <a:ext cx="1011140" cy="467805"/>
          </a:xfrm>
          <a:prstGeom prst="rect">
            <a:avLst/>
          </a:prstGeom>
        </p:spPr>
      </p:pic>
      <p:pic>
        <p:nvPicPr>
          <p:cNvPr id="45" name="Grafik 4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4803" y="6287158"/>
            <a:ext cx="562388" cy="506319"/>
          </a:xfrm>
          <a:prstGeom prst="rect">
            <a:avLst/>
          </a:prstGeom>
        </p:spPr>
      </p:pic>
      <p:sp>
        <p:nvSpPr>
          <p:cNvPr id="20" name="Rechteck 19"/>
          <p:cNvSpPr/>
          <p:nvPr/>
        </p:nvSpPr>
        <p:spPr>
          <a:xfrm>
            <a:off x="-83231" y="3247239"/>
            <a:ext cx="9845297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0150" lvl="2" indent="-28575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de-DE" dirty="0" smtClean="0">
                <a:latin typeface="Arial" panose="020B0604020202020204" pitchFamily="34" charset="0"/>
              </a:rPr>
              <a:t>kluger </a:t>
            </a:r>
            <a:r>
              <a:rPr lang="de-DE" dirty="0">
                <a:latin typeface="Arial" panose="020B0604020202020204" pitchFamily="34" charset="0"/>
              </a:rPr>
              <a:t>Technologiemix (Wind, Photovoltaik, </a:t>
            </a:r>
            <a:r>
              <a:rPr lang="de-DE" dirty="0" smtClean="0">
                <a:latin typeface="Arial" panose="020B0604020202020204" pitchFamily="34" charset="0"/>
              </a:rPr>
              <a:t>Speicher, Wasserstoff </a:t>
            </a:r>
            <a:r>
              <a:rPr lang="de-DE" dirty="0">
                <a:latin typeface="Arial" panose="020B0604020202020204" pitchFamily="34" charset="0"/>
              </a:rPr>
              <a:t>etc</a:t>
            </a:r>
            <a:r>
              <a:rPr lang="de-DE" dirty="0" smtClean="0">
                <a:latin typeface="Arial" panose="020B0604020202020204" pitchFamily="34" charset="0"/>
              </a:rPr>
              <a:t>.)</a:t>
            </a:r>
          </a:p>
          <a:p>
            <a:pPr marL="1200150" lvl="2" indent="-28575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de-DE" dirty="0" smtClean="0">
                <a:latin typeface="Arial" panose="020B0604020202020204" pitchFamily="34" charset="0"/>
              </a:rPr>
              <a:t>kluge Flächennutzung</a:t>
            </a:r>
          </a:p>
          <a:p>
            <a:pPr marL="1200150" lvl="2" indent="-28575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de-DE" dirty="0">
                <a:latin typeface="Arial" panose="020B0604020202020204" pitchFamily="34" charset="0"/>
              </a:rPr>
              <a:t>k</a:t>
            </a:r>
            <a:r>
              <a:rPr lang="de-DE" dirty="0" smtClean="0">
                <a:latin typeface="Arial" panose="020B0604020202020204" pitchFamily="34" charset="0"/>
              </a:rPr>
              <a:t>luge </a:t>
            </a:r>
            <a:r>
              <a:rPr lang="de-DE" dirty="0">
                <a:latin typeface="Arial" panose="020B0604020202020204" pitchFamily="34" charset="0"/>
              </a:rPr>
              <a:t>Standortwahl </a:t>
            </a:r>
            <a:endParaRPr lang="de-DE" dirty="0" smtClean="0">
              <a:latin typeface="Arial" panose="020B0604020202020204" pitchFamily="34" charset="0"/>
            </a:endParaRPr>
          </a:p>
          <a:p>
            <a:pPr marL="1200150" lvl="2" indent="-28575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de-DE" dirty="0" smtClean="0">
                <a:latin typeface="Arial" panose="020B0604020202020204" pitchFamily="34" charset="0"/>
              </a:rPr>
              <a:t>zeitliche </a:t>
            </a:r>
            <a:r>
              <a:rPr lang="de-DE" dirty="0">
                <a:latin typeface="Arial" panose="020B0604020202020204" pitchFamily="34" charset="0"/>
              </a:rPr>
              <a:t>Synchronisierung </a:t>
            </a:r>
            <a:endParaRPr lang="de-DE" dirty="0" smtClean="0">
              <a:latin typeface="Arial" panose="020B0604020202020204" pitchFamily="34" charset="0"/>
            </a:endParaRPr>
          </a:p>
          <a:p>
            <a:pPr lvl="2">
              <a:lnSpc>
                <a:spcPct val="100000"/>
              </a:lnSpc>
              <a:spcBef>
                <a:spcPts val="1200"/>
              </a:spcBef>
            </a:pPr>
            <a:endParaRPr lang="de-DE" dirty="0">
              <a:latin typeface="Arial" panose="020B0604020202020204" pitchFamily="34" charset="0"/>
            </a:endParaRPr>
          </a:p>
          <a:p>
            <a:pPr marL="1200150" lvl="2" indent="-285750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à"/>
            </a:pPr>
            <a:r>
              <a:rPr lang="de-DE" dirty="0" smtClean="0">
                <a:latin typeface="Arial" panose="020B0604020202020204" pitchFamily="34" charset="0"/>
                <a:sym typeface="Wingdings" panose="05000000000000000000" pitchFamily="2" charset="2"/>
              </a:rPr>
              <a:t>Reduzierung </a:t>
            </a:r>
            <a:r>
              <a:rPr lang="de-DE" dirty="0" smtClean="0">
                <a:latin typeface="Arial" panose="020B0604020202020204" pitchFamily="34" charset="0"/>
                <a:sym typeface="Wingdings" panose="05000000000000000000" pitchFamily="2" charset="2"/>
              </a:rPr>
              <a:t>der </a:t>
            </a:r>
            <a:r>
              <a:rPr lang="de-DE" dirty="0" err="1" smtClean="0">
                <a:latin typeface="Arial" panose="020B0604020202020204" pitchFamily="34" charset="0"/>
              </a:rPr>
              <a:t>Abregelungen</a:t>
            </a:r>
            <a:r>
              <a:rPr lang="de-DE" dirty="0" smtClean="0">
                <a:latin typeface="Arial" panose="020B0604020202020204" pitchFamily="34" charset="0"/>
              </a:rPr>
              <a:t> und damit Kostenminimierung </a:t>
            </a:r>
            <a:r>
              <a:rPr lang="de-DE" dirty="0">
                <a:latin typeface="Arial" panose="020B0604020202020204" pitchFamily="34" charset="0"/>
              </a:rPr>
              <a:t>für alle </a:t>
            </a:r>
            <a:r>
              <a:rPr lang="de-DE" dirty="0" smtClean="0">
                <a:latin typeface="Arial" panose="020B0604020202020204" pitchFamily="34" charset="0"/>
              </a:rPr>
              <a:t>Verbraucher</a:t>
            </a:r>
          </a:p>
          <a:p>
            <a:pPr marL="1200150" lvl="2" indent="-285750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à"/>
            </a:pPr>
            <a:r>
              <a:rPr lang="de-DE" dirty="0" smtClean="0">
                <a:latin typeface="Arial" panose="020B0604020202020204" pitchFamily="34" charset="0"/>
              </a:rPr>
              <a:t>Wertschöpfung bleibt in der Region</a:t>
            </a:r>
            <a:endParaRPr lang="de-DE" dirty="0" smtClean="0">
              <a:latin typeface="Arial" panose="020B0604020202020204" pitchFamily="34" charset="0"/>
            </a:endParaRPr>
          </a:p>
        </p:txBody>
      </p:sp>
      <p:sp>
        <p:nvSpPr>
          <p:cNvPr id="6" name="Textfeld 5"/>
          <p:cNvSpPr txBox="1"/>
          <p:nvPr/>
        </p:nvSpPr>
        <p:spPr>
          <a:xfrm>
            <a:off x="3018366" y="2380627"/>
            <a:ext cx="69003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solidFill>
                  <a:srgbClr val="00B050"/>
                </a:solidFill>
              </a:rPr>
              <a:t>ü</a:t>
            </a:r>
            <a:r>
              <a:rPr lang="de-DE" sz="2400" b="1" dirty="0" smtClean="0">
                <a:solidFill>
                  <a:srgbClr val="00B050"/>
                </a:solidFill>
              </a:rPr>
              <a:t>ber Kommunengrenzen hinweg!</a:t>
            </a:r>
            <a:endParaRPr lang="de-DE" sz="2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952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el 1">
            <a:extLst>
              <a:ext uri="{FF2B5EF4-FFF2-40B4-BE49-F238E27FC236}">
                <a16:creationId xmlns:a16="http://schemas.microsoft.com/office/drawing/2014/main" id="{B68E91FE-1E96-9012-B0A7-9E9605A1D0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9579" y="4693649"/>
            <a:ext cx="11292839" cy="919823"/>
          </a:xfrm>
        </p:spPr>
        <p:txBody>
          <a:bodyPr rtlCol="0">
            <a:normAutofit fontScale="90000"/>
          </a:bodyPr>
          <a:lstStyle>
            <a:defPPr>
              <a:defRPr lang="de-DE"/>
            </a:defPPr>
          </a:lstStyle>
          <a:p>
            <a:r>
              <a:rPr lang="de-DE" dirty="0" smtClean="0"/>
              <a:t>Kooperationsgemeinschaft</a:t>
            </a:r>
            <a:br>
              <a:rPr lang="de-DE" dirty="0" smtClean="0"/>
            </a:b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34" y="6325672"/>
            <a:ext cx="1011140" cy="467805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4803" y="6287158"/>
            <a:ext cx="562388" cy="506319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44" b="12082"/>
          <a:stretch/>
        </p:blipFill>
        <p:spPr>
          <a:xfrm>
            <a:off x="449579" y="704850"/>
            <a:ext cx="11292839" cy="327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266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el 29">
            <a:extLst>
              <a:ext uri="{FF2B5EF4-FFF2-40B4-BE49-F238E27FC236}">
                <a16:creationId xmlns:a16="http://schemas.microsoft.com/office/drawing/2014/main" id="{6A93E959-E68D-08C8-9C1E-5A318B3EF2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056" y="458744"/>
            <a:ext cx="6717215" cy="1276611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r>
              <a:rPr lang="de-DE" sz="2400" dirty="0" smtClean="0"/>
              <a:t>Ziel der Kooperationsgemeinschaft</a:t>
            </a:r>
            <a:endParaRPr lang="de-DE" sz="2400" dirty="0"/>
          </a:p>
        </p:txBody>
      </p:sp>
      <p:pic>
        <p:nvPicPr>
          <p:cNvPr id="21" name="Grafik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34" y="6325672"/>
            <a:ext cx="1011140" cy="467805"/>
          </a:xfrm>
          <a:prstGeom prst="rect">
            <a:avLst/>
          </a:prstGeom>
        </p:spPr>
      </p:pic>
      <p:pic>
        <p:nvPicPr>
          <p:cNvPr id="22" name="Grafik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4803" y="6287158"/>
            <a:ext cx="562388" cy="506319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 flipH="1">
            <a:off x="1473183" y="2871008"/>
            <a:ext cx="9991482" cy="2877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300" dirty="0" smtClean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400" dirty="0"/>
              <a:t>Bekenntnis zur regionalen, regenerativen Energieerzeugung</a:t>
            </a:r>
            <a:br>
              <a:rPr lang="de-DE" sz="2400" dirty="0"/>
            </a:br>
            <a:r>
              <a:rPr lang="de-DE" sz="2400" dirty="0" smtClean="0">
                <a:sym typeface="Wingdings" panose="05000000000000000000" pitchFamily="2" charset="2"/>
              </a:rPr>
              <a:t> </a:t>
            </a:r>
            <a:r>
              <a:rPr lang="de-DE" sz="2400" dirty="0" smtClean="0"/>
              <a:t>sozial </a:t>
            </a:r>
            <a:r>
              <a:rPr lang="de-DE" sz="2400" dirty="0"/>
              <a:t>und wirtschaftlich </a:t>
            </a:r>
            <a:r>
              <a:rPr lang="de-DE" sz="2400" dirty="0" smtClean="0"/>
              <a:t>notwendig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400" dirty="0" smtClean="0"/>
              <a:t>Gemeinsames </a:t>
            </a:r>
            <a:r>
              <a:rPr lang="de-DE" sz="2400" dirty="0"/>
              <a:t>Ziel: Ausbau erneuerbarer Energien im Landkreis </a:t>
            </a:r>
            <a:r>
              <a:rPr lang="de-DE" sz="2400" dirty="0" smtClean="0"/>
              <a:t>voranbringen</a:t>
            </a:r>
            <a:r>
              <a:rPr lang="de-DE" sz="2400" dirty="0">
                <a:latin typeface="Calibri" panose="020F0502020204030204" pitchFamily="34" charset="0"/>
                <a:ea typeface="Calibri" panose="020F0502020204030204" pitchFamily="34" charset="0"/>
              </a:rPr>
              <a:t>	</a:t>
            </a:r>
            <a:r>
              <a:rPr lang="de-DE" sz="2400" dirty="0">
                <a:latin typeface="Calibri" panose="020F0502020204030204" pitchFamily="34" charset="0"/>
                <a:ea typeface="Calibri" panose="020F0502020204030204" pitchFamily="34" charset="0"/>
                <a:sym typeface="Wingdings" panose="05000000000000000000" pitchFamily="2" charset="2"/>
              </a:rPr>
              <a:t> koordiniert und unter </a:t>
            </a:r>
            <a:r>
              <a:rPr lang="de-DE" sz="2400" dirty="0">
                <a:latin typeface="Calibri" panose="020F0502020204030204" pitchFamily="34" charset="0"/>
                <a:ea typeface="Calibri" panose="020F0502020204030204" pitchFamily="34" charset="0"/>
              </a:rPr>
              <a:t>Beteiligung der Bürger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sz="24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400" dirty="0">
                <a:latin typeface="Calibri" panose="020F0502020204030204" pitchFamily="34" charset="0"/>
                <a:ea typeface="Calibri" panose="020F0502020204030204" pitchFamily="34" charset="0"/>
              </a:rPr>
              <a:t>Jeder Partner bringt sein Potential mit ein (LK, </a:t>
            </a:r>
            <a:r>
              <a:rPr lang="de-DE" sz="2400" dirty="0" smtClean="0">
                <a:latin typeface="Calibri" panose="020F0502020204030204" pitchFamily="34" charset="0"/>
                <a:ea typeface="Calibri" panose="020F0502020204030204" pitchFamily="34" charset="0"/>
              </a:rPr>
              <a:t>Kommunen </a:t>
            </a:r>
            <a:r>
              <a:rPr lang="de-DE" sz="2400" dirty="0">
                <a:latin typeface="Calibri" panose="020F0502020204030204" pitchFamily="34" charset="0"/>
                <a:ea typeface="Calibri" panose="020F0502020204030204" pitchFamily="34" charset="0"/>
              </a:rPr>
              <a:t>und EVUs)</a:t>
            </a:r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44" b="12082"/>
          <a:stretch/>
        </p:blipFill>
        <p:spPr>
          <a:xfrm>
            <a:off x="6691578" y="747070"/>
            <a:ext cx="5021964" cy="1457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538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6">
            <a:extLst>
              <a:ext uri="{FF2B5EF4-FFF2-40B4-BE49-F238E27FC236}">
                <a16:creationId xmlns:a16="http://schemas.microsoft.com/office/drawing/2014/main" id="{EBA544F6-BF8C-2C87-3906-146BEDB4C299}"/>
              </a:ext>
            </a:extLst>
          </p:cNvPr>
          <p:cNvSpPr txBox="1">
            <a:spLocks/>
          </p:cNvSpPr>
          <p:nvPr/>
        </p:nvSpPr>
        <p:spPr>
          <a:xfrm>
            <a:off x="353766" y="995377"/>
            <a:ext cx="11267440" cy="52670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defPPr>
              <a:defRPr lang="de-DE"/>
            </a:defPPr>
            <a:lvl1pPr algn="l" defTabSz="457200" rtl="0" eaLnBrk="1" latinLnBrk="0" hangingPunct="1">
              <a:spcBef>
                <a:spcPct val="0"/>
              </a:spcBef>
              <a:buNone/>
              <a:defRPr lang="de-DE" sz="2800" b="0" kern="1200" cap="all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 lang="de-DE">
                <a:solidFill>
                  <a:schemeClr val="tx2"/>
                </a:solidFill>
              </a:defRPr>
            </a:lvl2pPr>
            <a:lvl3pPr eaLnBrk="1" hangingPunct="1">
              <a:defRPr lang="de-DE">
                <a:solidFill>
                  <a:schemeClr val="tx2"/>
                </a:solidFill>
              </a:defRPr>
            </a:lvl3pPr>
            <a:lvl4pPr eaLnBrk="1" hangingPunct="1">
              <a:defRPr lang="de-DE">
                <a:solidFill>
                  <a:schemeClr val="tx2"/>
                </a:solidFill>
              </a:defRPr>
            </a:lvl4pPr>
            <a:lvl5pPr eaLnBrk="1" hangingPunct="1">
              <a:defRPr lang="de-DE">
                <a:solidFill>
                  <a:schemeClr val="tx2"/>
                </a:solidFill>
              </a:defRPr>
            </a:lvl5pPr>
            <a:lvl6pPr eaLnBrk="1" hangingPunct="1">
              <a:defRPr lang="de-DE">
                <a:solidFill>
                  <a:schemeClr val="tx2"/>
                </a:solidFill>
              </a:defRPr>
            </a:lvl6pPr>
            <a:lvl7pPr eaLnBrk="1" hangingPunct="1">
              <a:defRPr lang="de-DE">
                <a:solidFill>
                  <a:schemeClr val="tx2"/>
                </a:solidFill>
              </a:defRPr>
            </a:lvl7pPr>
            <a:lvl8pPr eaLnBrk="1" hangingPunct="1">
              <a:defRPr lang="de-DE">
                <a:solidFill>
                  <a:schemeClr val="tx2"/>
                </a:solidFill>
              </a:defRPr>
            </a:lvl8pPr>
            <a:lvl9pPr eaLnBrk="1" hangingPunct="1">
              <a:defRPr lang="de-DE">
                <a:solidFill>
                  <a:schemeClr val="tx2"/>
                </a:solidFill>
              </a:defRPr>
            </a:lvl9pPr>
          </a:lstStyle>
          <a:p>
            <a:r>
              <a:rPr lang="de-DE" dirty="0" smtClean="0"/>
              <a:t>Stufenplan</a:t>
            </a:r>
            <a:endParaRPr lang="de-DE" dirty="0"/>
          </a:p>
        </p:txBody>
      </p:sp>
      <p:pic>
        <p:nvPicPr>
          <p:cNvPr id="26" name="Grafik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34" y="6325672"/>
            <a:ext cx="1011140" cy="467805"/>
          </a:xfrm>
          <a:prstGeom prst="rect">
            <a:avLst/>
          </a:prstGeom>
        </p:spPr>
      </p:pic>
      <p:pic>
        <p:nvPicPr>
          <p:cNvPr id="27" name="Grafik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4803" y="6287158"/>
            <a:ext cx="562388" cy="506319"/>
          </a:xfrm>
          <a:prstGeom prst="rect">
            <a:avLst/>
          </a:prstGeom>
        </p:spPr>
      </p:pic>
      <p:cxnSp>
        <p:nvCxnSpPr>
          <p:cNvPr id="16" name="Gewinkelter Verbinder 15"/>
          <p:cNvCxnSpPr/>
          <p:nvPr/>
        </p:nvCxnSpPr>
        <p:spPr>
          <a:xfrm flipV="1">
            <a:off x="519438" y="4819651"/>
            <a:ext cx="7177787" cy="1506021"/>
          </a:xfrm>
          <a:prstGeom prst="bentConnector3">
            <a:avLst>
              <a:gd name="adj1" fmla="val 50000"/>
            </a:avLst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Gewinkelter Verbinder 16"/>
          <p:cNvCxnSpPr/>
          <p:nvPr/>
        </p:nvCxnSpPr>
        <p:spPr>
          <a:xfrm flipV="1">
            <a:off x="4125275" y="3441700"/>
            <a:ext cx="7411306" cy="1377950"/>
          </a:xfrm>
          <a:prstGeom prst="bentConnector3">
            <a:avLst>
              <a:gd name="adj1" fmla="val 50000"/>
            </a:avLst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feld 6"/>
          <p:cNvSpPr txBox="1"/>
          <p:nvPr/>
        </p:nvSpPr>
        <p:spPr>
          <a:xfrm>
            <a:off x="553325" y="4199607"/>
            <a:ext cx="3240000" cy="369332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/>
              <a:t>1. Stufe</a:t>
            </a:r>
            <a:endParaRPr lang="de-DE" dirty="0"/>
          </a:p>
        </p:txBody>
      </p:sp>
      <p:sp>
        <p:nvSpPr>
          <p:cNvPr id="21" name="Textfeld 20"/>
          <p:cNvSpPr txBox="1"/>
          <p:nvPr/>
        </p:nvSpPr>
        <p:spPr>
          <a:xfrm>
            <a:off x="4189261" y="2900515"/>
            <a:ext cx="3240000" cy="369332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/>
              <a:t>2</a:t>
            </a:r>
            <a:r>
              <a:rPr lang="de-DE" dirty="0" smtClean="0"/>
              <a:t>. Stufe</a:t>
            </a:r>
            <a:endParaRPr lang="de-DE" dirty="0"/>
          </a:p>
        </p:txBody>
      </p:sp>
      <p:sp>
        <p:nvSpPr>
          <p:cNvPr id="22" name="Textfeld 21"/>
          <p:cNvSpPr txBox="1"/>
          <p:nvPr/>
        </p:nvSpPr>
        <p:spPr>
          <a:xfrm>
            <a:off x="7841674" y="1495652"/>
            <a:ext cx="3240000" cy="369332"/>
          </a:xfrm>
          <a:prstGeom prst="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/>
              <a:t>3. Stufe</a:t>
            </a:r>
            <a:endParaRPr lang="de-DE" dirty="0"/>
          </a:p>
        </p:txBody>
      </p:sp>
      <p:sp>
        <p:nvSpPr>
          <p:cNvPr id="32" name="Textfeld 31"/>
          <p:cNvSpPr txBox="1"/>
          <p:nvPr/>
        </p:nvSpPr>
        <p:spPr>
          <a:xfrm>
            <a:off x="485354" y="4819650"/>
            <a:ext cx="274209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b="1" dirty="0" smtClean="0"/>
              <a:t>Kooperationsgemeinschaft</a:t>
            </a:r>
          </a:p>
          <a:p>
            <a:endParaRPr lang="de-DE" sz="1400" dirty="0" smtClean="0"/>
          </a:p>
          <a:p>
            <a:r>
              <a:rPr lang="de-DE" sz="1400" dirty="0" smtClean="0"/>
              <a:t>Projekte identifizieren</a:t>
            </a:r>
          </a:p>
          <a:p>
            <a:r>
              <a:rPr lang="de-DE" sz="1400" dirty="0" smtClean="0"/>
              <a:t>Flächen entwickeln</a:t>
            </a:r>
          </a:p>
          <a:p>
            <a:r>
              <a:rPr lang="de-DE" sz="1400" dirty="0" smtClean="0"/>
              <a:t>Voruntersuchungen</a:t>
            </a:r>
            <a:endParaRPr lang="de-DE" sz="1400" dirty="0"/>
          </a:p>
        </p:txBody>
      </p:sp>
      <p:sp>
        <p:nvSpPr>
          <p:cNvPr id="33" name="Rechteckiger Pfeil 32"/>
          <p:cNvSpPr/>
          <p:nvPr/>
        </p:nvSpPr>
        <p:spPr>
          <a:xfrm>
            <a:off x="1523999" y="2826333"/>
            <a:ext cx="2340000" cy="1080000"/>
          </a:xfrm>
          <a:prstGeom prst="bentArrow">
            <a:avLst>
              <a:gd name="adj1" fmla="val 25000"/>
              <a:gd name="adj2" fmla="val 23253"/>
              <a:gd name="adj3" fmla="val 25000"/>
              <a:gd name="adj4" fmla="val 43750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600" dirty="0" smtClean="0">
                <a:solidFill>
                  <a:schemeClr val="tx1"/>
                </a:solidFill>
              </a:rPr>
              <a:t>Konkrete Projekte </a:t>
            </a:r>
            <a:endParaRPr lang="de-DE" sz="1600" dirty="0">
              <a:solidFill>
                <a:schemeClr val="tx1"/>
              </a:solidFill>
            </a:endParaRPr>
          </a:p>
        </p:txBody>
      </p:sp>
      <p:sp>
        <p:nvSpPr>
          <p:cNvPr id="34" name="Rechteckiger Pfeil 33"/>
          <p:cNvSpPr/>
          <p:nvPr/>
        </p:nvSpPr>
        <p:spPr>
          <a:xfrm>
            <a:off x="5260719" y="1440860"/>
            <a:ext cx="2340000" cy="1080000"/>
          </a:xfrm>
          <a:prstGeom prst="bentArrow">
            <a:avLst>
              <a:gd name="adj1" fmla="val 25000"/>
              <a:gd name="adj2" fmla="val 24725"/>
              <a:gd name="adj3" fmla="val 25000"/>
              <a:gd name="adj4" fmla="val 43750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600" dirty="0" smtClean="0">
                <a:solidFill>
                  <a:schemeClr val="tx1"/>
                </a:solidFill>
              </a:rPr>
              <a:t>  Baureife/Umsetzung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35" name="Textfeld 34"/>
          <p:cNvSpPr txBox="1"/>
          <p:nvPr/>
        </p:nvSpPr>
        <p:spPr>
          <a:xfrm>
            <a:off x="4057500" y="3665650"/>
            <a:ext cx="3241400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b="1" dirty="0" smtClean="0"/>
              <a:t>Projektentwicklungsgesellschaft</a:t>
            </a:r>
          </a:p>
          <a:p>
            <a:endParaRPr lang="de-DE" sz="1400" dirty="0" smtClean="0"/>
          </a:p>
          <a:p>
            <a:r>
              <a:rPr lang="de-DE" sz="1400" dirty="0" smtClean="0"/>
              <a:t>Projekte voran treiben</a:t>
            </a:r>
          </a:p>
          <a:p>
            <a:r>
              <a:rPr lang="de-DE" sz="1400" dirty="0" smtClean="0"/>
              <a:t>Gutachten, Machbarkeitsstudien, </a:t>
            </a:r>
            <a:r>
              <a:rPr lang="de-DE" sz="1400" dirty="0" err="1" smtClean="0"/>
              <a:t>saP</a:t>
            </a:r>
            <a:r>
              <a:rPr lang="de-DE" sz="1400" dirty="0" smtClean="0"/>
              <a:t>, ..</a:t>
            </a:r>
            <a:endParaRPr lang="de-DE" sz="1400" dirty="0"/>
          </a:p>
        </p:txBody>
      </p:sp>
      <p:sp>
        <p:nvSpPr>
          <p:cNvPr id="37" name="Textfeld 36"/>
          <p:cNvSpPr txBox="1"/>
          <p:nvPr/>
        </p:nvSpPr>
        <p:spPr>
          <a:xfrm>
            <a:off x="7754375" y="2183085"/>
            <a:ext cx="409535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b="1" dirty="0" smtClean="0"/>
              <a:t>Zweckgesellschaft mit Bürgerbeteiligung</a:t>
            </a:r>
          </a:p>
          <a:p>
            <a:endParaRPr lang="de-DE" sz="1400" dirty="0" smtClean="0"/>
          </a:p>
          <a:p>
            <a:r>
              <a:rPr lang="de-DE" sz="1400" dirty="0" smtClean="0"/>
              <a:t>Bau und Betrieb der Anlage</a:t>
            </a:r>
          </a:p>
        </p:txBody>
      </p:sp>
      <p:sp>
        <p:nvSpPr>
          <p:cNvPr id="3" name="Pfeil nach rechts 2"/>
          <p:cNvSpPr/>
          <p:nvPr/>
        </p:nvSpPr>
        <p:spPr>
          <a:xfrm rot="2673339">
            <a:off x="3100062" y="5171623"/>
            <a:ext cx="254776" cy="204560"/>
          </a:xfrm>
          <a:prstGeom prst="rightArrow">
            <a:avLst>
              <a:gd name="adj1" fmla="val 50000"/>
              <a:gd name="adj2" fmla="val 42899"/>
            </a:avLst>
          </a:prstGeom>
          <a:solidFill>
            <a:srgbClr val="FFC000"/>
          </a:solidFill>
          <a:ln>
            <a:solidFill>
              <a:srgbClr val="E0A8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/>
          <p:cNvSpPr/>
          <p:nvPr/>
        </p:nvSpPr>
        <p:spPr>
          <a:xfrm>
            <a:off x="4057500" y="852407"/>
            <a:ext cx="3639725" cy="379812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Rechteck 28"/>
          <p:cNvSpPr/>
          <p:nvPr/>
        </p:nvSpPr>
        <p:spPr>
          <a:xfrm>
            <a:off x="151234" y="1900014"/>
            <a:ext cx="3943500" cy="203919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Rechteck 29"/>
          <p:cNvSpPr/>
          <p:nvPr/>
        </p:nvSpPr>
        <p:spPr>
          <a:xfrm>
            <a:off x="7697225" y="1029271"/>
            <a:ext cx="4188156" cy="1963974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Textfeld 27"/>
          <p:cNvSpPr txBox="1"/>
          <p:nvPr/>
        </p:nvSpPr>
        <p:spPr>
          <a:xfrm>
            <a:off x="2360786" y="5487395"/>
            <a:ext cx="3210855" cy="307777"/>
          </a:xfrm>
          <a:prstGeom prst="rect">
            <a:avLst/>
          </a:prstGeom>
          <a:solidFill>
            <a:srgbClr val="FFC000"/>
          </a:solidFill>
          <a:ln w="28575">
            <a:solidFill>
              <a:srgbClr val="E0A80C"/>
            </a:solidFill>
          </a:ln>
        </p:spPr>
        <p:txBody>
          <a:bodyPr wrap="square" rtlCol="0">
            <a:spAutoFit/>
          </a:bodyPr>
          <a:lstStyle/>
          <a:p>
            <a:r>
              <a:rPr lang="de-DE" sz="1400" dirty="0" smtClean="0"/>
              <a:t>Fachkreis KEWe als koordinierende Stelle</a:t>
            </a:r>
            <a:endParaRPr lang="de-DE" sz="1400" dirty="0"/>
          </a:p>
        </p:txBody>
      </p:sp>
      <p:sp>
        <p:nvSpPr>
          <p:cNvPr id="31" name="Ellipse 30"/>
          <p:cNvSpPr/>
          <p:nvPr/>
        </p:nvSpPr>
        <p:spPr>
          <a:xfrm>
            <a:off x="7329441" y="4568939"/>
            <a:ext cx="4007509" cy="2074749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969FA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ArchDown">
              <a:avLst/>
            </a:prstTxWarp>
          </a:bodyPr>
          <a:lstStyle/>
          <a:p>
            <a:pPr algn="ctr"/>
            <a:endParaRPr lang="de-DE" dirty="0" smtClean="0"/>
          </a:p>
        </p:txBody>
      </p:sp>
      <p:sp>
        <p:nvSpPr>
          <p:cNvPr id="36" name="Ellipse 35"/>
          <p:cNvSpPr/>
          <p:nvPr/>
        </p:nvSpPr>
        <p:spPr>
          <a:xfrm>
            <a:off x="8032190" y="4734809"/>
            <a:ext cx="2602009" cy="1565139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bg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>
                <a:solidFill>
                  <a:schemeClr val="tx1"/>
                </a:solidFill>
              </a:rPr>
              <a:t>Kernteam</a:t>
            </a:r>
            <a:endParaRPr lang="de-DE" sz="1400" b="1" dirty="0" smtClean="0">
              <a:solidFill>
                <a:schemeClr val="tx1"/>
              </a:solidFill>
            </a:endParaRPr>
          </a:p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Landrat</a:t>
            </a:r>
          </a:p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Klimaschutzstelle und ENA</a:t>
            </a:r>
          </a:p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Energieversorger</a:t>
            </a:r>
            <a:br>
              <a:rPr lang="de-DE" sz="1400" dirty="0" smtClean="0">
                <a:solidFill>
                  <a:schemeClr val="tx1"/>
                </a:solidFill>
              </a:rPr>
            </a:br>
            <a:r>
              <a:rPr lang="de-DE" sz="1400" dirty="0" smtClean="0">
                <a:solidFill>
                  <a:schemeClr val="tx1"/>
                </a:solidFill>
              </a:rPr>
              <a:t>3 Bürgermeister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38" name="Textfeld 37"/>
          <p:cNvSpPr txBox="1"/>
          <p:nvPr/>
        </p:nvSpPr>
        <p:spPr>
          <a:xfrm>
            <a:off x="7753510" y="5501575"/>
            <a:ext cx="3159368" cy="952882"/>
          </a:xfrm>
          <a:prstGeom prst="rect">
            <a:avLst/>
          </a:prstGeom>
          <a:noFill/>
        </p:spPr>
        <p:txBody>
          <a:bodyPr wrap="square" rtlCol="0">
            <a:prstTxWarp prst="textArchDown">
              <a:avLst>
                <a:gd name="adj" fmla="val 42699"/>
              </a:avLst>
            </a:prstTxWarp>
            <a:spAutoFit/>
          </a:bodyPr>
          <a:lstStyle/>
          <a:p>
            <a:r>
              <a:rPr lang="de-DE" sz="2000" dirty="0"/>
              <a:t>16 Bürgermeister *innen und themenbezogene </a:t>
            </a:r>
            <a:r>
              <a:rPr lang="de-DE" sz="2000" dirty="0" smtClean="0"/>
              <a:t>Partner</a:t>
            </a:r>
            <a:endParaRPr lang="de-DE" sz="2000" dirty="0"/>
          </a:p>
        </p:txBody>
      </p:sp>
      <p:sp>
        <p:nvSpPr>
          <p:cNvPr id="39" name="Textfeld 38"/>
          <p:cNvSpPr txBox="1"/>
          <p:nvPr/>
        </p:nvSpPr>
        <p:spPr>
          <a:xfrm>
            <a:off x="7961400" y="4146369"/>
            <a:ext cx="40259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Fachkreis </a:t>
            </a:r>
            <a:r>
              <a:rPr lang="de-DE" sz="2400" b="1" dirty="0" smtClean="0"/>
              <a:t>K</a:t>
            </a:r>
            <a:r>
              <a:rPr lang="de-DE" dirty="0" smtClean="0"/>
              <a:t>oordinierte </a:t>
            </a:r>
            <a:r>
              <a:rPr lang="de-DE" sz="2400" b="1" dirty="0" smtClean="0"/>
              <a:t>E</a:t>
            </a:r>
            <a:r>
              <a:rPr lang="de-DE" dirty="0" smtClean="0"/>
              <a:t>nergie</a:t>
            </a:r>
            <a:r>
              <a:rPr lang="de-DE" sz="2400" b="1" dirty="0" smtClean="0"/>
              <a:t>we</a:t>
            </a:r>
            <a:r>
              <a:rPr lang="de-DE" dirty="0" smtClean="0"/>
              <a:t>nde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59596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6">
            <a:extLst>
              <a:ext uri="{FF2B5EF4-FFF2-40B4-BE49-F238E27FC236}">
                <a16:creationId xmlns:a16="http://schemas.microsoft.com/office/drawing/2014/main" id="{EBA544F6-BF8C-2C87-3906-146BEDB4C299}"/>
              </a:ext>
            </a:extLst>
          </p:cNvPr>
          <p:cNvSpPr txBox="1">
            <a:spLocks/>
          </p:cNvSpPr>
          <p:nvPr/>
        </p:nvSpPr>
        <p:spPr>
          <a:xfrm>
            <a:off x="353766" y="995377"/>
            <a:ext cx="11267440" cy="52670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defPPr>
              <a:defRPr lang="de-DE"/>
            </a:defPPr>
            <a:lvl1pPr algn="l" defTabSz="457200" rtl="0" eaLnBrk="1" latinLnBrk="0" hangingPunct="1">
              <a:spcBef>
                <a:spcPct val="0"/>
              </a:spcBef>
              <a:buNone/>
              <a:defRPr lang="de-DE" sz="2800" b="0" kern="1200" cap="all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 lang="de-DE">
                <a:solidFill>
                  <a:schemeClr val="tx2"/>
                </a:solidFill>
              </a:defRPr>
            </a:lvl2pPr>
            <a:lvl3pPr eaLnBrk="1" hangingPunct="1">
              <a:defRPr lang="de-DE">
                <a:solidFill>
                  <a:schemeClr val="tx2"/>
                </a:solidFill>
              </a:defRPr>
            </a:lvl3pPr>
            <a:lvl4pPr eaLnBrk="1" hangingPunct="1">
              <a:defRPr lang="de-DE">
                <a:solidFill>
                  <a:schemeClr val="tx2"/>
                </a:solidFill>
              </a:defRPr>
            </a:lvl4pPr>
            <a:lvl5pPr eaLnBrk="1" hangingPunct="1">
              <a:defRPr lang="de-DE">
                <a:solidFill>
                  <a:schemeClr val="tx2"/>
                </a:solidFill>
              </a:defRPr>
            </a:lvl5pPr>
            <a:lvl6pPr eaLnBrk="1" hangingPunct="1">
              <a:defRPr lang="de-DE">
                <a:solidFill>
                  <a:schemeClr val="tx2"/>
                </a:solidFill>
              </a:defRPr>
            </a:lvl6pPr>
            <a:lvl7pPr eaLnBrk="1" hangingPunct="1">
              <a:defRPr lang="de-DE">
                <a:solidFill>
                  <a:schemeClr val="tx2"/>
                </a:solidFill>
              </a:defRPr>
            </a:lvl7pPr>
            <a:lvl8pPr eaLnBrk="1" hangingPunct="1">
              <a:defRPr lang="de-DE">
                <a:solidFill>
                  <a:schemeClr val="tx2"/>
                </a:solidFill>
              </a:defRPr>
            </a:lvl8pPr>
            <a:lvl9pPr eaLnBrk="1" hangingPunct="1">
              <a:defRPr lang="de-DE">
                <a:solidFill>
                  <a:schemeClr val="tx2"/>
                </a:solidFill>
              </a:defRPr>
            </a:lvl9pPr>
          </a:lstStyle>
          <a:p>
            <a:r>
              <a:rPr lang="de-DE" dirty="0" smtClean="0"/>
              <a:t>Stufenplan</a:t>
            </a:r>
            <a:endParaRPr lang="de-DE" dirty="0"/>
          </a:p>
        </p:txBody>
      </p:sp>
      <p:pic>
        <p:nvPicPr>
          <p:cNvPr id="26" name="Grafik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34" y="6325672"/>
            <a:ext cx="1011140" cy="467805"/>
          </a:xfrm>
          <a:prstGeom prst="rect">
            <a:avLst/>
          </a:prstGeom>
        </p:spPr>
      </p:pic>
      <p:pic>
        <p:nvPicPr>
          <p:cNvPr id="27" name="Grafik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4803" y="6287158"/>
            <a:ext cx="562388" cy="506319"/>
          </a:xfrm>
          <a:prstGeom prst="rect">
            <a:avLst/>
          </a:prstGeom>
        </p:spPr>
      </p:pic>
      <p:cxnSp>
        <p:nvCxnSpPr>
          <p:cNvPr id="16" name="Gewinkelter Verbinder 15"/>
          <p:cNvCxnSpPr/>
          <p:nvPr/>
        </p:nvCxnSpPr>
        <p:spPr>
          <a:xfrm flipV="1">
            <a:off x="519438" y="4819651"/>
            <a:ext cx="7177787" cy="1506021"/>
          </a:xfrm>
          <a:prstGeom prst="bentConnector3">
            <a:avLst>
              <a:gd name="adj1" fmla="val 50000"/>
            </a:avLst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Gewinkelter Verbinder 16"/>
          <p:cNvCxnSpPr/>
          <p:nvPr/>
        </p:nvCxnSpPr>
        <p:spPr>
          <a:xfrm flipV="1">
            <a:off x="4125275" y="3441700"/>
            <a:ext cx="7411306" cy="1377950"/>
          </a:xfrm>
          <a:prstGeom prst="bentConnector3">
            <a:avLst>
              <a:gd name="adj1" fmla="val 50000"/>
            </a:avLst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feld 6"/>
          <p:cNvSpPr txBox="1"/>
          <p:nvPr/>
        </p:nvSpPr>
        <p:spPr>
          <a:xfrm>
            <a:off x="553325" y="4199607"/>
            <a:ext cx="3240000" cy="369332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/>
              <a:t>1. Stufe</a:t>
            </a:r>
            <a:endParaRPr lang="de-DE" dirty="0"/>
          </a:p>
        </p:txBody>
      </p:sp>
      <p:sp>
        <p:nvSpPr>
          <p:cNvPr id="21" name="Textfeld 20"/>
          <p:cNvSpPr txBox="1"/>
          <p:nvPr/>
        </p:nvSpPr>
        <p:spPr>
          <a:xfrm>
            <a:off x="4189261" y="2900515"/>
            <a:ext cx="3240000" cy="369332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/>
              <a:t>2</a:t>
            </a:r>
            <a:r>
              <a:rPr lang="de-DE" dirty="0" smtClean="0"/>
              <a:t>. Stufe</a:t>
            </a:r>
            <a:endParaRPr lang="de-DE" dirty="0"/>
          </a:p>
        </p:txBody>
      </p:sp>
      <p:sp>
        <p:nvSpPr>
          <p:cNvPr id="22" name="Textfeld 21"/>
          <p:cNvSpPr txBox="1"/>
          <p:nvPr/>
        </p:nvSpPr>
        <p:spPr>
          <a:xfrm>
            <a:off x="7841674" y="1495652"/>
            <a:ext cx="3240000" cy="369332"/>
          </a:xfrm>
          <a:prstGeom prst="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/>
              <a:t>3. Stufe</a:t>
            </a:r>
            <a:endParaRPr lang="de-DE" dirty="0"/>
          </a:p>
        </p:txBody>
      </p:sp>
      <p:sp>
        <p:nvSpPr>
          <p:cNvPr id="32" name="Textfeld 31"/>
          <p:cNvSpPr txBox="1"/>
          <p:nvPr/>
        </p:nvSpPr>
        <p:spPr>
          <a:xfrm>
            <a:off x="485354" y="4819650"/>
            <a:ext cx="274209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b="1" dirty="0" smtClean="0"/>
              <a:t>Kooperationsgemeinschaft</a:t>
            </a:r>
          </a:p>
          <a:p>
            <a:endParaRPr lang="de-DE" sz="1400" dirty="0" smtClean="0"/>
          </a:p>
          <a:p>
            <a:r>
              <a:rPr lang="de-DE" sz="1400" dirty="0" smtClean="0"/>
              <a:t>Projekte identifizieren</a:t>
            </a:r>
          </a:p>
          <a:p>
            <a:r>
              <a:rPr lang="de-DE" sz="1400" dirty="0" smtClean="0"/>
              <a:t>Flächen entwickeln</a:t>
            </a:r>
          </a:p>
          <a:p>
            <a:r>
              <a:rPr lang="de-DE" sz="1400" dirty="0" smtClean="0"/>
              <a:t>Voruntersuchungen</a:t>
            </a:r>
            <a:endParaRPr lang="de-DE" sz="1400" dirty="0"/>
          </a:p>
        </p:txBody>
      </p:sp>
      <p:sp>
        <p:nvSpPr>
          <p:cNvPr id="33" name="Rechteckiger Pfeil 32"/>
          <p:cNvSpPr/>
          <p:nvPr/>
        </p:nvSpPr>
        <p:spPr>
          <a:xfrm>
            <a:off x="1523999" y="2826333"/>
            <a:ext cx="2340000" cy="1080000"/>
          </a:xfrm>
          <a:prstGeom prst="bentArrow">
            <a:avLst>
              <a:gd name="adj1" fmla="val 25000"/>
              <a:gd name="adj2" fmla="val 23253"/>
              <a:gd name="adj3" fmla="val 25000"/>
              <a:gd name="adj4" fmla="val 43750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600" dirty="0" smtClean="0">
                <a:solidFill>
                  <a:schemeClr val="tx1"/>
                </a:solidFill>
              </a:rPr>
              <a:t>Konkrete Projekte </a:t>
            </a:r>
            <a:endParaRPr lang="de-DE" sz="1600" dirty="0">
              <a:solidFill>
                <a:schemeClr val="tx1"/>
              </a:solidFill>
            </a:endParaRPr>
          </a:p>
        </p:txBody>
      </p:sp>
      <p:sp>
        <p:nvSpPr>
          <p:cNvPr id="34" name="Rechteckiger Pfeil 33"/>
          <p:cNvSpPr/>
          <p:nvPr/>
        </p:nvSpPr>
        <p:spPr>
          <a:xfrm>
            <a:off x="5260719" y="1440860"/>
            <a:ext cx="2340000" cy="1080000"/>
          </a:xfrm>
          <a:prstGeom prst="bentArrow">
            <a:avLst>
              <a:gd name="adj1" fmla="val 25000"/>
              <a:gd name="adj2" fmla="val 24725"/>
              <a:gd name="adj3" fmla="val 25000"/>
              <a:gd name="adj4" fmla="val 43750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600" dirty="0" smtClean="0">
                <a:solidFill>
                  <a:schemeClr val="tx1"/>
                </a:solidFill>
              </a:rPr>
              <a:t>  Baureife/Umsetzung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35" name="Textfeld 34"/>
          <p:cNvSpPr txBox="1"/>
          <p:nvPr/>
        </p:nvSpPr>
        <p:spPr>
          <a:xfrm>
            <a:off x="4057500" y="3665650"/>
            <a:ext cx="3241400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b="1" dirty="0" smtClean="0"/>
              <a:t>Projektentwicklungsgesellschaft</a:t>
            </a:r>
          </a:p>
          <a:p>
            <a:endParaRPr lang="de-DE" sz="1400" dirty="0" smtClean="0"/>
          </a:p>
          <a:p>
            <a:r>
              <a:rPr lang="de-DE" sz="1400" dirty="0" smtClean="0"/>
              <a:t>Projekte voran treiben</a:t>
            </a:r>
          </a:p>
          <a:p>
            <a:r>
              <a:rPr lang="de-DE" sz="1400" dirty="0" smtClean="0"/>
              <a:t>Gutachten, Machbarkeitsstudien, </a:t>
            </a:r>
            <a:r>
              <a:rPr lang="de-DE" sz="1400" dirty="0" err="1" smtClean="0"/>
              <a:t>saP</a:t>
            </a:r>
            <a:r>
              <a:rPr lang="de-DE" sz="1400" dirty="0" smtClean="0"/>
              <a:t>, ..</a:t>
            </a:r>
            <a:endParaRPr lang="de-DE" sz="1400" dirty="0"/>
          </a:p>
        </p:txBody>
      </p:sp>
      <p:sp>
        <p:nvSpPr>
          <p:cNvPr id="37" name="Textfeld 36"/>
          <p:cNvSpPr txBox="1"/>
          <p:nvPr/>
        </p:nvSpPr>
        <p:spPr>
          <a:xfrm>
            <a:off x="7754375" y="2183085"/>
            <a:ext cx="409535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b="1" dirty="0" smtClean="0"/>
              <a:t>Zweckgesellschaft mit Bürgerbeteiligung</a:t>
            </a:r>
          </a:p>
          <a:p>
            <a:endParaRPr lang="de-DE" sz="1400" dirty="0" smtClean="0"/>
          </a:p>
          <a:p>
            <a:r>
              <a:rPr lang="de-DE" sz="1400" dirty="0" smtClean="0"/>
              <a:t>Bau und Betrieb der Anlage</a:t>
            </a:r>
          </a:p>
        </p:txBody>
      </p:sp>
      <p:sp>
        <p:nvSpPr>
          <p:cNvPr id="3" name="Pfeil nach rechts 2"/>
          <p:cNvSpPr/>
          <p:nvPr/>
        </p:nvSpPr>
        <p:spPr>
          <a:xfrm rot="2673339">
            <a:off x="3100062" y="5171623"/>
            <a:ext cx="254776" cy="204560"/>
          </a:xfrm>
          <a:prstGeom prst="rightArrow">
            <a:avLst>
              <a:gd name="adj1" fmla="val 50000"/>
              <a:gd name="adj2" fmla="val 42899"/>
            </a:avLst>
          </a:prstGeom>
          <a:solidFill>
            <a:srgbClr val="FFC000"/>
          </a:solidFill>
          <a:ln>
            <a:solidFill>
              <a:srgbClr val="E0A8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Textfeld 27"/>
          <p:cNvSpPr txBox="1"/>
          <p:nvPr/>
        </p:nvSpPr>
        <p:spPr>
          <a:xfrm>
            <a:off x="2360786" y="5487395"/>
            <a:ext cx="3210855" cy="307777"/>
          </a:xfrm>
          <a:prstGeom prst="rect">
            <a:avLst/>
          </a:prstGeom>
          <a:solidFill>
            <a:srgbClr val="FFC000"/>
          </a:solidFill>
          <a:ln w="28575">
            <a:solidFill>
              <a:srgbClr val="E0A80C"/>
            </a:solidFill>
          </a:ln>
        </p:spPr>
        <p:txBody>
          <a:bodyPr wrap="square" rtlCol="0">
            <a:spAutoFit/>
          </a:bodyPr>
          <a:lstStyle/>
          <a:p>
            <a:r>
              <a:rPr lang="de-DE" sz="1400" dirty="0" smtClean="0"/>
              <a:t>Fachkreis KEWe als koordinierende Stelle</a:t>
            </a:r>
            <a:endParaRPr lang="de-DE" sz="1400" dirty="0"/>
          </a:p>
        </p:txBody>
      </p:sp>
      <p:sp>
        <p:nvSpPr>
          <p:cNvPr id="20" name="Textfeld 19"/>
          <p:cNvSpPr txBox="1"/>
          <p:nvPr/>
        </p:nvSpPr>
        <p:spPr>
          <a:xfrm>
            <a:off x="2814497" y="633878"/>
            <a:ext cx="4939878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b="1" dirty="0" smtClean="0">
                <a:solidFill>
                  <a:srgbClr val="FF0000"/>
                </a:solidFill>
              </a:rPr>
              <a:t>Mittelfristiges Ziel: </a:t>
            </a:r>
          </a:p>
          <a:p>
            <a:r>
              <a:rPr lang="de-DE" sz="1600" b="1" dirty="0" smtClean="0">
                <a:solidFill>
                  <a:srgbClr val="FF0000"/>
                </a:solidFill>
              </a:rPr>
              <a:t>Gründung einer Projektentwicklungsgesellschaft, wenn ausreichend konkrete Projekte vorliegen!</a:t>
            </a:r>
          </a:p>
          <a:p>
            <a:endParaRPr lang="de-DE" sz="1400" dirty="0" smtClean="0"/>
          </a:p>
        </p:txBody>
      </p:sp>
    </p:spTree>
    <p:extLst>
      <p:ext uri="{BB962C8B-B14F-4D97-AF65-F5344CB8AC3E}">
        <p14:creationId xmlns:p14="http://schemas.microsoft.com/office/powerpoint/2010/main" val="2098029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el 29">
            <a:extLst>
              <a:ext uri="{FF2B5EF4-FFF2-40B4-BE49-F238E27FC236}">
                <a16:creationId xmlns:a16="http://schemas.microsoft.com/office/drawing/2014/main" id="{6A93E959-E68D-08C8-9C1E-5A318B3EF2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5154" y="1360281"/>
            <a:ext cx="4674065" cy="654941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r>
              <a:rPr lang="de-DE" sz="2400" dirty="0" smtClean="0"/>
              <a:t>Chancen für den Landkreis und seine Kommunen</a:t>
            </a:r>
            <a:endParaRPr lang="de-DE" sz="2400" dirty="0"/>
          </a:p>
        </p:txBody>
      </p:sp>
      <p:sp>
        <p:nvSpPr>
          <p:cNvPr id="6" name="Textfeld 5"/>
          <p:cNvSpPr txBox="1"/>
          <p:nvPr/>
        </p:nvSpPr>
        <p:spPr>
          <a:xfrm>
            <a:off x="706810" y="2686950"/>
            <a:ext cx="1142038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>
                <a:cs typeface="Arial" panose="020B0604020202020204" pitchFamily="34" charset="0"/>
              </a:rPr>
              <a:t>Aktive Mitgestaltung </a:t>
            </a:r>
            <a:r>
              <a:rPr lang="de-DE" dirty="0">
                <a:cs typeface="Arial" panose="020B0604020202020204" pitchFamily="34" charset="0"/>
              </a:rPr>
              <a:t>der Energiewende auf kommunaler </a:t>
            </a:r>
            <a:r>
              <a:rPr lang="de-DE" dirty="0" smtClean="0">
                <a:cs typeface="Arial" panose="020B0604020202020204" pitchFamily="34" charset="0"/>
              </a:rPr>
              <a:t>Ebene</a:t>
            </a:r>
          </a:p>
          <a:p>
            <a:endParaRPr lang="de-DE" dirty="0" smtClean="0">
              <a:cs typeface="Arial" panose="020B0604020202020204" pitchFamily="34" charset="0"/>
            </a:endParaRPr>
          </a:p>
          <a:p>
            <a:pPr lvl="0"/>
            <a:r>
              <a:rPr lang="de-DE" b="1" dirty="0" smtClean="0">
                <a:cs typeface="Arial" panose="020B0604020202020204" pitchFamily="34" charset="0"/>
              </a:rPr>
              <a:t>Koordination</a:t>
            </a:r>
            <a:r>
              <a:rPr lang="de-DE" dirty="0" smtClean="0">
                <a:cs typeface="Arial" panose="020B0604020202020204" pitchFamily="34" charset="0"/>
              </a:rPr>
              <a:t> durch den Landkreis und den Fachkreis </a:t>
            </a:r>
            <a:r>
              <a:rPr lang="de-DE" dirty="0" err="1" smtClean="0">
                <a:cs typeface="Arial" panose="020B0604020202020204" pitchFamily="34" charset="0"/>
              </a:rPr>
              <a:t>KEWe</a:t>
            </a:r>
            <a:endParaRPr lang="de-DE" dirty="0" smtClean="0">
              <a:cs typeface="Arial" panose="020B0604020202020204" pitchFamily="34" charset="0"/>
            </a:endParaRPr>
          </a:p>
          <a:p>
            <a:endParaRPr lang="de-DE" b="1" dirty="0" smtClean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/>
            <a:r>
              <a:rPr lang="de-DE" b="1" dirty="0" smtClean="0">
                <a:cs typeface="Arial" panose="020B0604020202020204" pitchFamily="34" charset="0"/>
              </a:rPr>
              <a:t>Unterstützung</a:t>
            </a:r>
            <a:r>
              <a:rPr lang="de-DE" dirty="0" smtClean="0">
                <a:cs typeface="Arial" panose="020B0604020202020204" pitchFamily="34" charset="0"/>
              </a:rPr>
              <a:t> bei der Flächensicherung und Projektentwicklung durch genannte Partner</a:t>
            </a:r>
          </a:p>
          <a:p>
            <a:endParaRPr lang="de-DE" b="1" dirty="0" smtClean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de-DE" dirty="0" smtClean="0">
                <a:ea typeface="Calibri" panose="020F0502020204030204" pitchFamily="34" charset="0"/>
                <a:cs typeface="Arial" panose="020B0604020202020204" pitchFamily="34" charset="0"/>
              </a:rPr>
              <a:t>Berücksichtigung</a:t>
            </a:r>
            <a:r>
              <a:rPr lang="de-DE" b="1" dirty="0" smtClean="0">
                <a:ea typeface="Calibri" panose="020F0502020204030204" pitchFamily="34" charset="0"/>
                <a:cs typeface="Arial" panose="020B0604020202020204" pitchFamily="34" charset="0"/>
              </a:rPr>
              <a:t> aller energetischen Potentiale </a:t>
            </a:r>
            <a:r>
              <a:rPr lang="de-DE" dirty="0" smtClean="0">
                <a:ea typeface="Calibri" panose="020F0502020204030204" pitchFamily="34" charset="0"/>
                <a:cs typeface="Arial" panose="020B0604020202020204" pitchFamily="34" charset="0"/>
              </a:rPr>
              <a:t>(Wind, PV, Speicher, etc.)</a:t>
            </a:r>
          </a:p>
          <a:p>
            <a:endParaRPr lang="de-DE" dirty="0" smtClean="0">
              <a:ea typeface="Calibri" panose="020F050202020403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lvl="0"/>
            <a:r>
              <a:rPr lang="de-DE" b="1" dirty="0">
                <a:solidFill>
                  <a:prstClr val="black"/>
                </a:solidFill>
                <a:ea typeface="Calibri" panose="020F0502020204030204" pitchFamily="34" charset="0"/>
                <a:cs typeface="Arial" panose="020B0604020202020204" pitchFamily="34" charset="0"/>
              </a:rPr>
              <a:t>Professionalisierung</a:t>
            </a:r>
            <a:r>
              <a:rPr lang="de-DE" dirty="0">
                <a:solidFill>
                  <a:prstClr val="black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durch Einbindung der regionalen EVUs </a:t>
            </a:r>
          </a:p>
          <a:p>
            <a:endParaRPr lang="de-DE" b="1" dirty="0" smtClean="0">
              <a:ea typeface="Times New Roman" panose="02020603050405020304" pitchFamily="18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r>
              <a:rPr lang="de-DE" b="1" dirty="0" smtClean="0"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Frühzeitige Abstimmung des Netzausbaus </a:t>
            </a:r>
            <a:r>
              <a:rPr lang="de-DE" dirty="0" smtClean="0"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mit dem Ausbau erneuerbarer Energien</a:t>
            </a:r>
          </a:p>
        </p:txBody>
      </p:sp>
      <p:sp>
        <p:nvSpPr>
          <p:cNvPr id="7" name="Rechteck 6"/>
          <p:cNvSpPr/>
          <p:nvPr/>
        </p:nvSpPr>
        <p:spPr>
          <a:xfrm>
            <a:off x="1021512" y="7715250"/>
            <a:ext cx="993832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spcAft>
                <a:spcPts val="0"/>
              </a:spcAft>
              <a:buSzPts val="1000"/>
              <a:tabLst>
                <a:tab pos="914400" algn="l"/>
              </a:tabLst>
            </a:pPr>
            <a:endParaRPr lang="de-DE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buSzPts val="1000"/>
              <a:buFont typeface="Wingdings" panose="05000000000000000000" pitchFamily="2" charset="2"/>
              <a:buChar char="à"/>
              <a:tabLst>
                <a:tab pos="914400" algn="l"/>
              </a:tabLst>
            </a:pPr>
            <a:endParaRPr lang="de-DE" sz="2000" dirty="0">
              <a:latin typeface="Calibri" panose="020F0502020204030204" pitchFamily="34" charset="0"/>
              <a:ea typeface="Times New Roman" panose="02020603050405020304" pitchFamily="18" charset="0"/>
              <a:sym typeface="Wingdings" panose="05000000000000000000" pitchFamily="2" charset="2"/>
            </a:endParaRPr>
          </a:p>
          <a:p>
            <a:pPr lvl="1">
              <a:buSzPts val="1000"/>
              <a:tabLst>
                <a:tab pos="914400" algn="l"/>
              </a:tabLst>
            </a:pPr>
            <a:endParaRPr lang="de-DE" sz="20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buSzPts val="1000"/>
              <a:tabLst>
                <a:tab pos="914400" algn="l"/>
              </a:tabLst>
            </a:pPr>
            <a:endParaRPr lang="de-DE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buSzPts val="1000"/>
              <a:tabLst>
                <a:tab pos="914400" algn="l"/>
              </a:tabLst>
            </a:pPr>
            <a:endParaRPr lang="de-DE" sz="20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spcAft>
                <a:spcPts val="0"/>
              </a:spcAft>
              <a:buSzPts val="1000"/>
              <a:tabLst>
                <a:tab pos="914400" algn="l"/>
              </a:tabLst>
            </a:pPr>
            <a:endParaRPr lang="de-DE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34" y="6325672"/>
            <a:ext cx="1011140" cy="467805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4803" y="6287158"/>
            <a:ext cx="562388" cy="506319"/>
          </a:xfrm>
          <a:prstGeom prst="rect">
            <a:avLst/>
          </a:prstGeom>
        </p:spPr>
      </p:pic>
      <p:pic>
        <p:nvPicPr>
          <p:cNvPr id="16" name="Grafik 1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44" b="12082"/>
          <a:stretch/>
        </p:blipFill>
        <p:spPr>
          <a:xfrm>
            <a:off x="6691578" y="747070"/>
            <a:ext cx="5021964" cy="1457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081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el 29">
            <a:extLst>
              <a:ext uri="{FF2B5EF4-FFF2-40B4-BE49-F238E27FC236}">
                <a16:creationId xmlns:a16="http://schemas.microsoft.com/office/drawing/2014/main" id="{6A93E959-E68D-08C8-9C1E-5A318B3EF2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056" y="458744"/>
            <a:ext cx="6717215" cy="1276611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r>
              <a:rPr lang="de-DE" sz="2400" dirty="0" smtClean="0"/>
              <a:t>Kooperationsgemeinschaft</a:t>
            </a:r>
            <a:endParaRPr lang="de-DE" sz="2400" dirty="0"/>
          </a:p>
        </p:txBody>
      </p:sp>
      <p:pic>
        <p:nvPicPr>
          <p:cNvPr id="21" name="Grafik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34" y="6325672"/>
            <a:ext cx="1011140" cy="467805"/>
          </a:xfrm>
          <a:prstGeom prst="rect">
            <a:avLst/>
          </a:prstGeom>
        </p:spPr>
      </p:pic>
      <p:pic>
        <p:nvPicPr>
          <p:cNvPr id="22" name="Grafik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4803" y="6287158"/>
            <a:ext cx="562388" cy="506319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 flipH="1">
            <a:off x="894539" y="2714483"/>
            <a:ext cx="9991482" cy="3062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300" dirty="0" smtClean="0"/>
              <a:t> </a:t>
            </a:r>
          </a:p>
          <a:p>
            <a:r>
              <a:rPr lang="de-DE" dirty="0"/>
              <a:t>Der Beitritt zur Kooperationsgemeinschaft </a:t>
            </a:r>
            <a:endParaRPr lang="de-DE" dirty="0" smtClean="0"/>
          </a:p>
          <a:p>
            <a:endParaRPr lang="de-DE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ist </a:t>
            </a:r>
            <a:r>
              <a:rPr lang="de-DE" dirty="0"/>
              <a:t>für die Kommunen mit keinerlei Kosten verbunden </a:t>
            </a:r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verpflichtet </a:t>
            </a:r>
            <a:r>
              <a:rPr lang="de-DE" dirty="0"/>
              <a:t>nicht zwingend </a:t>
            </a:r>
            <a:r>
              <a:rPr lang="de-DE" dirty="0" smtClean="0"/>
              <a:t>zur </a:t>
            </a:r>
            <a:r>
              <a:rPr lang="de-DE" dirty="0"/>
              <a:t>Teilnahme an der geplanten </a:t>
            </a:r>
            <a:r>
              <a:rPr lang="de-DE" dirty="0" smtClean="0"/>
              <a:t>Projektentwicklungsgesellschaft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hindert die energiewirtschaftlichen Partner sowie die örtlichen kommunalen Gebietskörperschaften nicht, eigene Projekte außerhalb der Gemeinschaft zu entwickeln und zu betreiben. </a:t>
            </a:r>
            <a:endParaRPr lang="de-DE" dirty="0" smtClean="0"/>
          </a:p>
          <a:p>
            <a:endParaRPr lang="de-DE" dirty="0"/>
          </a:p>
          <a:p>
            <a:endParaRPr lang="de-DE" dirty="0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44" b="12082"/>
          <a:stretch/>
        </p:blipFill>
        <p:spPr>
          <a:xfrm>
            <a:off x="6691578" y="747070"/>
            <a:ext cx="5021964" cy="1457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053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34" y="6325672"/>
            <a:ext cx="1011140" cy="467805"/>
          </a:xfrm>
          <a:prstGeom prst="rect">
            <a:avLst/>
          </a:prstGeom>
        </p:spPr>
      </p:pic>
      <p:pic>
        <p:nvPicPr>
          <p:cNvPr id="12" name="Grafik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4803" y="6287158"/>
            <a:ext cx="562388" cy="506319"/>
          </a:xfrm>
          <a:prstGeom prst="rect">
            <a:avLst/>
          </a:prstGeom>
        </p:spPr>
      </p:pic>
      <p:sp>
        <p:nvSpPr>
          <p:cNvPr id="10" name="Textfeld 9"/>
          <p:cNvSpPr txBox="1"/>
          <p:nvPr/>
        </p:nvSpPr>
        <p:spPr>
          <a:xfrm>
            <a:off x="2636045" y="2867902"/>
            <a:ext cx="6411348" cy="218521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de-DE" sz="2400" b="1" dirty="0" smtClean="0">
              <a:solidFill>
                <a:schemeClr val="tx1"/>
              </a:solidFill>
              <a:sym typeface="Wingdings" panose="05000000000000000000" pitchFamily="2" charset="2"/>
            </a:endParaRPr>
          </a:p>
          <a:p>
            <a:pPr algn="ctr"/>
            <a:r>
              <a:rPr lang="de-DE" sz="2400" b="1" dirty="0" smtClean="0">
                <a:solidFill>
                  <a:schemeClr val="tx1"/>
                </a:solidFill>
                <a:sym typeface="Wingdings" panose="05000000000000000000" pitchFamily="2" charset="2"/>
              </a:rPr>
              <a:t>Gemeinsam </a:t>
            </a:r>
            <a:r>
              <a:rPr lang="de-DE" sz="2400" b="1" dirty="0">
                <a:solidFill>
                  <a:schemeClr val="tx1"/>
                </a:solidFill>
                <a:sym typeface="Wingdings" panose="05000000000000000000" pitchFamily="2" charset="2"/>
              </a:rPr>
              <a:t>g</a:t>
            </a:r>
            <a:r>
              <a:rPr lang="de-DE" sz="2400" b="1" dirty="0" smtClean="0">
                <a:solidFill>
                  <a:schemeClr val="tx1"/>
                </a:solidFill>
              </a:rPr>
              <a:t>estalten </a:t>
            </a:r>
            <a:r>
              <a:rPr lang="de-DE" sz="2400" b="1" dirty="0">
                <a:solidFill>
                  <a:schemeClr val="tx1"/>
                </a:solidFill>
              </a:rPr>
              <a:t>und agieren, statt zuschauen und </a:t>
            </a:r>
            <a:r>
              <a:rPr lang="de-DE" sz="2400" b="1" dirty="0" smtClean="0">
                <a:solidFill>
                  <a:schemeClr val="tx1"/>
                </a:solidFill>
              </a:rPr>
              <a:t>reagieren</a:t>
            </a:r>
          </a:p>
          <a:p>
            <a:pPr algn="ctr"/>
            <a:endParaRPr lang="de-DE" b="1" dirty="0" smtClean="0">
              <a:solidFill>
                <a:schemeClr val="tx1"/>
              </a:solidFill>
            </a:endParaRPr>
          </a:p>
          <a:p>
            <a:pPr algn="ctr"/>
            <a:r>
              <a:rPr lang="de-DE" dirty="0">
                <a:solidFill>
                  <a:schemeClr val="tx1"/>
                </a:solidFill>
              </a:rPr>
              <a:t>Energiewende als Chance für den ländlichen Raum</a:t>
            </a:r>
            <a:r>
              <a:rPr lang="de-DE" dirty="0" smtClean="0">
                <a:solidFill>
                  <a:schemeClr val="tx1"/>
                </a:solidFill>
              </a:rPr>
              <a:t>!</a:t>
            </a:r>
          </a:p>
          <a:p>
            <a:pPr algn="ctr"/>
            <a:endParaRPr lang="de-DE" sz="2800" b="1" dirty="0">
              <a:solidFill>
                <a:schemeClr val="tx1"/>
              </a:solidFill>
            </a:endParaRPr>
          </a:p>
        </p:txBody>
      </p:sp>
      <p:sp>
        <p:nvSpPr>
          <p:cNvPr id="13" name="Titel 29">
            <a:extLst>
              <a:ext uri="{FF2B5EF4-FFF2-40B4-BE49-F238E27FC236}">
                <a16:creationId xmlns:a16="http://schemas.microsoft.com/office/drawing/2014/main" id="{6A93E959-E68D-08C8-9C1E-5A318B3EF272}"/>
              </a:ext>
            </a:extLst>
          </p:cNvPr>
          <p:cNvSpPr txBox="1">
            <a:spLocks/>
          </p:cNvSpPr>
          <p:nvPr/>
        </p:nvSpPr>
        <p:spPr>
          <a:xfrm>
            <a:off x="423056" y="458744"/>
            <a:ext cx="6717215" cy="127661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de-DE"/>
            </a:defPPr>
            <a:lvl1pPr algn="l" defTabSz="457200" rtl="0" eaLnBrk="1" latinLnBrk="0" hangingPunct="1">
              <a:spcBef>
                <a:spcPct val="0"/>
              </a:spcBef>
              <a:buNone/>
              <a:defRPr lang="de-DE" sz="2800" b="0" kern="1200" cap="all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 lang="de-DE">
                <a:solidFill>
                  <a:schemeClr val="tx2"/>
                </a:solidFill>
              </a:defRPr>
            </a:lvl2pPr>
            <a:lvl3pPr eaLnBrk="1" hangingPunct="1">
              <a:defRPr lang="de-DE">
                <a:solidFill>
                  <a:schemeClr val="tx2"/>
                </a:solidFill>
              </a:defRPr>
            </a:lvl3pPr>
            <a:lvl4pPr eaLnBrk="1" hangingPunct="1">
              <a:defRPr lang="de-DE">
                <a:solidFill>
                  <a:schemeClr val="tx2"/>
                </a:solidFill>
              </a:defRPr>
            </a:lvl4pPr>
            <a:lvl5pPr eaLnBrk="1" hangingPunct="1">
              <a:defRPr lang="de-DE">
                <a:solidFill>
                  <a:schemeClr val="tx2"/>
                </a:solidFill>
              </a:defRPr>
            </a:lvl5pPr>
            <a:lvl6pPr eaLnBrk="1" hangingPunct="1">
              <a:defRPr lang="de-DE">
                <a:solidFill>
                  <a:schemeClr val="tx2"/>
                </a:solidFill>
              </a:defRPr>
            </a:lvl6pPr>
            <a:lvl7pPr eaLnBrk="1" hangingPunct="1">
              <a:defRPr lang="de-DE">
                <a:solidFill>
                  <a:schemeClr val="tx2"/>
                </a:solidFill>
              </a:defRPr>
            </a:lvl7pPr>
            <a:lvl8pPr eaLnBrk="1" hangingPunct="1">
              <a:defRPr lang="de-DE">
                <a:solidFill>
                  <a:schemeClr val="tx2"/>
                </a:solidFill>
              </a:defRPr>
            </a:lvl8pPr>
            <a:lvl9pPr eaLnBrk="1" hangingPunct="1">
              <a:defRPr lang="de-DE">
                <a:solidFill>
                  <a:schemeClr val="tx2"/>
                </a:solidFill>
              </a:defRPr>
            </a:lvl9pPr>
          </a:lstStyle>
          <a:p>
            <a:r>
              <a:rPr lang="de-DE" sz="2400" smtClean="0"/>
              <a:t>Kooperationsgemeinschaft</a:t>
            </a:r>
            <a:endParaRPr lang="de-DE" sz="2400" dirty="0"/>
          </a:p>
        </p:txBody>
      </p:sp>
      <p:pic>
        <p:nvPicPr>
          <p:cNvPr id="15" name="Grafik 1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44" b="12082"/>
          <a:stretch/>
        </p:blipFill>
        <p:spPr>
          <a:xfrm>
            <a:off x="6691578" y="747070"/>
            <a:ext cx="5021964" cy="1457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665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1030077" y="3543771"/>
            <a:ext cx="54278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 smtClean="0"/>
              <a:t>Kontaktdaten Klimaschutzstelle Landkreis Roth:</a:t>
            </a:r>
          </a:p>
        </p:txBody>
      </p:sp>
      <p:graphicFrame>
        <p:nvGraphicFramePr>
          <p:cNvPr id="7" name="Tabel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4866363"/>
              </p:ext>
            </p:extLst>
          </p:nvPr>
        </p:nvGraphicFramePr>
        <p:xfrm>
          <a:off x="1030077" y="4370328"/>
          <a:ext cx="6762142" cy="118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1071">
                  <a:extLst>
                    <a:ext uri="{9D8B030D-6E8A-4147-A177-3AD203B41FA5}">
                      <a16:colId xmlns:a16="http://schemas.microsoft.com/office/drawing/2014/main" val="1340190804"/>
                    </a:ext>
                  </a:extLst>
                </a:gridCol>
                <a:gridCol w="3381071">
                  <a:extLst>
                    <a:ext uri="{9D8B030D-6E8A-4147-A177-3AD203B41FA5}">
                      <a16:colId xmlns:a16="http://schemas.microsoft.com/office/drawing/2014/main" val="1146761641"/>
                    </a:ext>
                  </a:extLst>
                </a:gridCol>
              </a:tblGrid>
              <a:tr h="651258">
                <a:tc>
                  <a:txBody>
                    <a:bodyPr/>
                    <a:lstStyle/>
                    <a:p>
                      <a:r>
                        <a:rPr lang="de-DE" b="0" dirty="0" smtClean="0">
                          <a:solidFill>
                            <a:schemeClr val="tx1"/>
                          </a:solidFill>
                        </a:rPr>
                        <a:t>Angela Ziegler</a:t>
                      </a:r>
                    </a:p>
                    <a:p>
                      <a:r>
                        <a:rPr lang="de-DE" b="0" dirty="0" smtClean="0">
                          <a:solidFill>
                            <a:schemeClr val="tx1"/>
                          </a:solidFill>
                        </a:rPr>
                        <a:t>Tel. 09171 / 81-1493</a:t>
                      </a:r>
                    </a:p>
                    <a:p>
                      <a:endParaRPr lang="de-DE" b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de-DE" b="0" dirty="0" smtClean="0">
                          <a:solidFill>
                            <a:schemeClr val="tx1"/>
                          </a:solidFill>
                        </a:rPr>
                        <a:t>klimaschutz@landratsamt-roth.de</a:t>
                      </a:r>
                      <a:endParaRPr lang="de-DE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de-DE" b="0" dirty="0" smtClean="0">
                          <a:solidFill>
                            <a:schemeClr val="tx1"/>
                          </a:solidFill>
                        </a:rPr>
                        <a:t>Irina Falck</a:t>
                      </a:r>
                    </a:p>
                    <a:p>
                      <a:r>
                        <a:rPr lang="de-DE" b="0" dirty="0" smtClean="0">
                          <a:solidFill>
                            <a:schemeClr val="tx1"/>
                          </a:solidFill>
                        </a:rPr>
                        <a:t>Tel. 09171 / 81-1390</a:t>
                      </a:r>
                      <a:endParaRPr lang="de-DE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3491737"/>
                  </a:ext>
                </a:extLst>
              </a:tr>
            </a:tbl>
          </a:graphicData>
        </a:graphic>
      </p:graphicFrame>
      <p:pic>
        <p:nvPicPr>
          <p:cNvPr id="10" name="Grafi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34" y="6325672"/>
            <a:ext cx="1011140" cy="467805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4803" y="6287158"/>
            <a:ext cx="562388" cy="506319"/>
          </a:xfrm>
          <a:prstGeom prst="rect">
            <a:avLst/>
          </a:prstGeom>
        </p:spPr>
      </p:pic>
      <p:pic>
        <p:nvPicPr>
          <p:cNvPr id="12" name="Grafi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9567" y="4140669"/>
            <a:ext cx="2719382" cy="1258125"/>
          </a:xfrm>
          <a:prstGeom prst="rect">
            <a:avLst/>
          </a:prstGeom>
        </p:spPr>
      </p:pic>
      <p:pic>
        <p:nvPicPr>
          <p:cNvPr id="13" name="Grafik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3135" y="4037089"/>
            <a:ext cx="1512499" cy="1361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481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8"/>
</p:tagLst>
</file>

<file path=ppt/theme/theme1.xml><?xml version="1.0" encoding="utf-8"?>
<a:theme xmlns:a="http://schemas.openxmlformats.org/drawingml/2006/main" name="DividendVTI">
  <a:themeElements>
    <a:clrScheme name="Grü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 design_Win32_SL_V15" id="{2701BB1F-F316-4B75-9491-9CBB0D27A737}" vid="{567D41FF-711B-46C9-BAF2-A20952F37F9E}"/>
    </a:ext>
  </a:extLst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C26303C-A89C-422C-9097-BDF7002EFC54}">
  <ds:schemaRefs>
    <ds:schemaRef ds:uri="http://schemas.microsoft.com/sharepoint/v3"/>
    <ds:schemaRef ds:uri="http://schemas.microsoft.com/office/infopath/2007/PartnerControls"/>
    <ds:schemaRef ds:uri="http://purl.org/dc/terms/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16c05727-aa75-4e4a-9b5f-8a80a1165891"/>
    <ds:schemaRef ds:uri="230e9df3-be65-4c73-a93b-d1236ebd677e"/>
    <ds:schemaRef ds:uri="71af3243-3dd4-4a8d-8c0d-dd76da1f02a5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0437772-7826-4CEE-8E78-517B414A425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E679C34-122C-4127-90D9-C271AEE94CE4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Klimaschutz</Template>
  <TotalTime>0</TotalTime>
  <Words>545</Words>
  <Application>Microsoft Office PowerPoint</Application>
  <PresentationFormat>Breitbild</PresentationFormat>
  <Paragraphs>158</Paragraphs>
  <Slides>15</Slides>
  <Notes>15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15</vt:i4>
      </vt:variant>
    </vt:vector>
  </HeadingPairs>
  <TitlesOfParts>
    <vt:vector size="22" baseType="lpstr">
      <vt:lpstr>Arial</vt:lpstr>
      <vt:lpstr>Calibri</vt:lpstr>
      <vt:lpstr>Gill Sans MT</vt:lpstr>
      <vt:lpstr>Times New Roman</vt:lpstr>
      <vt:lpstr>Wingdings</vt:lpstr>
      <vt:lpstr>Wingdings 2</vt:lpstr>
      <vt:lpstr>DividendVTI</vt:lpstr>
      <vt:lpstr>Kooperationsgemeinschaft </vt:lpstr>
      <vt:lpstr>Aktuelle Herausforderungen der Energiewirtschaft  im Landkreis Roth</vt:lpstr>
      <vt:lpstr>Zahlen aus dem digitalen Energienutzungsplan+</vt:lpstr>
      <vt:lpstr>Zahlen aus dem digitalen Energienutzungsplan+</vt:lpstr>
      <vt:lpstr>PowerPoint-Präsentation</vt:lpstr>
      <vt:lpstr>Ausbau erneuerbarer Energien schreitet voran und hat Fahrt aufgenommen</vt:lpstr>
      <vt:lpstr> DESHALB: Koordination und Kooperation</vt:lpstr>
      <vt:lpstr>Kooperationsgemeinschaft </vt:lpstr>
      <vt:lpstr>Ziel der Kooperationsgemeinschaft</vt:lpstr>
      <vt:lpstr>PowerPoint-Präsentation</vt:lpstr>
      <vt:lpstr>PowerPoint-Präsentation</vt:lpstr>
      <vt:lpstr>Chancen für den Landkreis und seine Kommunen</vt:lpstr>
      <vt:lpstr>Kooperationsgemeinschaft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2023-12-10T17:10:56Z</dcterms:created>
  <dcterms:modified xsi:type="dcterms:W3CDTF">2025-03-03T11:34:28Z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